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Montserrat"/>
      <p:regular r:id="rId29"/>
      <p:bold r:id="rId30"/>
      <p:italic r:id="rId31"/>
      <p:boldItalic r:id="rId32"/>
    </p:embeddedFont>
    <p:embeddedFont>
      <p:font typeface="Montserrat Medium"/>
      <p:regular r:id="rId33"/>
      <p:bold r:id="rId34"/>
      <p:italic r:id="rId35"/>
      <p:boldItalic r:id="rId36"/>
    </p:embeddedFont>
    <p:embeddedFont>
      <p:font typeface="Montserrat ExtraLight"/>
      <p:regular r:id="rId37"/>
      <p:bold r:id="rId38"/>
      <p:italic r:id="rId39"/>
      <p:boldItalic r:id="rId40"/>
    </p:embeddedFont>
    <p:embeddedFont>
      <p:font typeface="Montserrat ExtraBold"/>
      <p:bold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BA54692-1B77-4644-A7ED-CFA85A2F3A57}">
  <a:tblStyle styleId="{0BA54692-1B77-4644-A7ED-CFA85A2F3A5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ExtraLight-boldItalic.fntdata"/><Relationship Id="rId20" Type="http://schemas.openxmlformats.org/officeDocument/2006/relationships/slide" Target="slides/slide15.xml"/><Relationship Id="rId42" Type="http://schemas.openxmlformats.org/officeDocument/2006/relationships/font" Target="fonts/MontserratExtraBold-boldItalic.fntdata"/><Relationship Id="rId41" Type="http://schemas.openxmlformats.org/officeDocument/2006/relationships/font" Target="fonts/MontserratExtraBold-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MontserratMedium-regular.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35" Type="http://schemas.openxmlformats.org/officeDocument/2006/relationships/font" Target="fonts/MontserratMedium-italic.fntdata"/><Relationship Id="rId12" Type="http://schemas.openxmlformats.org/officeDocument/2006/relationships/slide" Target="slides/slide7.xml"/><Relationship Id="rId34" Type="http://schemas.openxmlformats.org/officeDocument/2006/relationships/font" Target="fonts/MontserratMedium-bold.fntdata"/><Relationship Id="rId15" Type="http://schemas.openxmlformats.org/officeDocument/2006/relationships/slide" Target="slides/slide10.xml"/><Relationship Id="rId37" Type="http://schemas.openxmlformats.org/officeDocument/2006/relationships/font" Target="fonts/MontserratExtraLight-regular.fntdata"/><Relationship Id="rId14" Type="http://schemas.openxmlformats.org/officeDocument/2006/relationships/slide" Target="slides/slide9.xml"/><Relationship Id="rId36" Type="http://schemas.openxmlformats.org/officeDocument/2006/relationships/font" Target="fonts/MontserratMedium-boldItalic.fntdata"/><Relationship Id="rId17" Type="http://schemas.openxmlformats.org/officeDocument/2006/relationships/slide" Target="slides/slide12.xml"/><Relationship Id="rId39" Type="http://schemas.openxmlformats.org/officeDocument/2006/relationships/font" Target="fonts/MontserratExtraLight-italic.fntdata"/><Relationship Id="rId16" Type="http://schemas.openxmlformats.org/officeDocument/2006/relationships/slide" Target="slides/slide11.xml"/><Relationship Id="rId38" Type="http://schemas.openxmlformats.org/officeDocument/2006/relationships/font" Target="fonts/MontserratExtraLigh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Good evening everyone, We’re group 6 and we’re working with BT Financial group.</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f82d3def18_2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f82d3def18_2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Thanks keerthana, Now we move onto the visualisation of our models. Here we can see our first three models being implemented and producing a graph which lets us display the results of the calculations for our users.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f86980f07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f86980f07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Similarly here, after the necessary calculations are done, we see the </a:t>
            </a:r>
            <a:r>
              <a:rPr lang="en"/>
              <a:t>display</a:t>
            </a:r>
            <a:r>
              <a:rPr lang="en"/>
              <a:t> of the Sales growth index, total </a:t>
            </a:r>
            <a:r>
              <a:rPr lang="en"/>
              <a:t>accruals</a:t>
            </a:r>
            <a:r>
              <a:rPr lang="en"/>
              <a:t> to total assets and the depreciation index.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f86980f07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f86980f07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Finally, our last two calculations that get presented here are the leverage index as well as a preliminary output of the very important m-score. When these scores exceed a value of -1.78, the period is determined to contain some sort of fraudulent activity, which explored further in the next table.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f86980f07c_2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f86980f07c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table here summarises the core of what our project aimed to produce, using the example of Adairs Limited, which is a furniture merchandising company. The columns highlighted in blue show us the financial ratios calculated for each period, weighted by their contribution to the M-Score calculation.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f86980f07c_2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f86980f07c_2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f</a:t>
            </a:r>
            <a:r>
              <a:rPr lang="en"/>
              <a:t>or now, let’s focus on the final M-Score columns highlighted in green. Based on the Beneish model, any M-Scores exceeding -1.78 indicate an anomalous reporting period. In this case we can see that Adairs’ 2016 and 2019 inter-im reporting periods were predicted to be anomalous, with m-scores of -1.45 and -0.51 respectively. </a:t>
            </a:r>
            <a:r>
              <a:rPr lang="en"/>
              <a:t>As a reminder</a:t>
            </a:r>
            <a:r>
              <a:rPr lang="en"/>
              <a:t>, the higher M-Scores indicate a higher degree of abnormality. Now </a:t>
            </a:r>
            <a:r>
              <a:rPr lang="en"/>
              <a:t>i'll</a:t>
            </a:r>
            <a:r>
              <a:rPr lang="en"/>
              <a:t> pass it onto Nathan.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fd3ba83b2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fd3ba83b2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now have a closer look at why these periods were considered anomalous and how they compare to other periods. This heatmap visually presents to us the contribution of </a:t>
            </a:r>
            <a:r>
              <a:rPr lang="en"/>
              <a:t>the</a:t>
            </a:r>
            <a:r>
              <a:rPr lang="en"/>
              <a:t> ratios from the previous table. </a:t>
            </a:r>
            <a:r>
              <a:rPr lang="en"/>
              <a:t>For a normal period with no manipulation, we would expect the entire row of ratios to be green. As the colours progress towards red however, this indicates a ratio that is particularly anomalous. For example, we can see that the Days Sales receivables index for the 2019 had a considerable large impact on the M-Score, and to a lesser extent so did the sales growth index. Let’s take a closer look at these periods.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f86980f07c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f86980f07c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blue and </a:t>
            </a:r>
            <a:r>
              <a:rPr lang="en"/>
              <a:t>orange</a:t>
            </a:r>
            <a:r>
              <a:rPr lang="en"/>
              <a:t> we have the two predicted anomalous periods for Adairs, and for comparison we’ve included the most recent </a:t>
            </a:r>
            <a:r>
              <a:rPr lang="en"/>
              <a:t>period in green which is normal. Higher values are worse here and indicate a higher degree of abnormality, and we can easily see that DSRI is a particularly concerning factor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f86980f07c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f86980f07c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60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f86980f07c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f86980f07c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600"/>
              </a:spcAft>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f86980f07c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f86980f07c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60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f86980f07c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f86980f07c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I’m Ella and I’ll be introducing our project objective and the model flowchart. Keerthana, will go onto the depths of the model we chose, followed by Thomas and Nathan who will discuss the data insights. Following this, Sherry will discuss the Model evaluation and Nathan and Thomas will conclude the presentation.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f82d3def18_2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f82d3def18_2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Didn’t perform quite as well when we regressed our own weights of the m-score factors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fd2e687df7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fd2e687df7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f82d3def18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f82d3def18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200">
                <a:solidFill>
                  <a:schemeClr val="dk1"/>
                </a:solidFill>
              </a:rPr>
              <a:t>So, lets look into K-means a bit further. K-means is an unsupervised learning algorithm that groups an unlabeled dataset into different clusters. A future enhancement that we could use is for detecting outliers and removing them from the dataset in order to improve the grouping precision. Also it would provide us with different patterns and cluster analysis as it is easy to implement and is versatile.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200">
                <a:solidFill>
                  <a:schemeClr val="dk1"/>
                </a:solidFill>
              </a:rPr>
              <a:t>On behalf of group 6 we would like to thank our sponsor Fouad and (supervisor/LES) for attending our presentation today. We hope you enjoyed it and we are now open to answer any questions or queries that you may have. Thank you for listening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fd2e687df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fd2e687df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main problem presented to us is that auditing financial statements is a tedious, expensive and error-prone process, particularly because it is done manually. Auditing these statements is necessary because a portion of firms commit fraud or engage in suspicious activities either knowingly or unknowingly. Our project aims to automate this process using a data model which can be applied to a broad range of firms, providing a higher degree of predictability and accuracy rather than manual auditing.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fd2e687df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fd2e687df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f82d3def18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f82d3def18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fd2e687df7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fd2e687df7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The Beneish M-Score model is a method of fraud detection that is supported by numerous peer reviewed articles. The model was created by Professor Beneish in his paper “The Detection of Earnings Manipulation” in 1999. The Manipulation-Score uses 8 financial ratios extracted from the company’s financial statements to identify items that are manipulated. Now let’s look at the breakdown of the ratios used.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7f9262ee2f_0_26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f9262ee2f_0_26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A dramatic increase in the DSRI between different periods indicates revenue manipulation. The purpose of the GMI is to flag any deterioration in earnings to further investigate the company’s motive to inflate profits. An increase in AQI suggests excessive capitalisation of costs. Changes between periods for the SGI in growing companies indicates some manipulation trying to meet earnings targets.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f82d3def18_2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f82d3def18_2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 A DEPI ratio greater than 1 means that the depreciation rate has lowered indicating an increase in income due to policy changes or new methods being adopted. If a company is predisposed to manipulating earnings, the SGAI decreases. The TATA looks at non-cash earnings and indicates a higher positive accrual which means higher likelihood of manipulation. And finally, higher leverage ratio means higher possibility of manipulation as well.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f82d3def18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f82d3def18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The overall M-Score is calculated using this formula, with the weighted ratios put together by Beneish. M-Score greater than -1.78, indicates earnings manipulation. Tom and Nathan will discuss the Data Insights for our project. (Thank you)</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4.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32.jp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24.jpg"/><Relationship Id="rId7" Type="http://schemas.openxmlformats.org/officeDocument/2006/relationships/image" Target="../media/image57.png"/><Relationship Id="rId8" Type="http://schemas.openxmlformats.org/officeDocument/2006/relationships/image" Target="../media/image4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51.png"/><Relationship Id="rId4" Type="http://schemas.openxmlformats.org/officeDocument/2006/relationships/image" Target="../media/image53.jpg"/><Relationship Id="rId5"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36"/>
          <p:cNvPicPr preferRelativeResize="0"/>
          <p:nvPr/>
        </p:nvPicPr>
        <p:blipFill rotWithShape="1">
          <a:blip r:embed="rId3">
            <a:alphaModFix/>
          </a:blip>
          <a:srcRect b="0" l="0" r="0" t="0"/>
          <a:stretch/>
        </p:blipFill>
        <p:spPr>
          <a:xfrm>
            <a:off x="3222500" y="493925"/>
            <a:ext cx="2699000" cy="2041625"/>
          </a:xfrm>
          <a:prstGeom prst="rect">
            <a:avLst/>
          </a:prstGeom>
          <a:noFill/>
          <a:ln>
            <a:noFill/>
          </a:ln>
        </p:spPr>
      </p:pic>
      <p:sp>
        <p:nvSpPr>
          <p:cNvPr id="159" name="Google Shape;159;p36"/>
          <p:cNvSpPr txBox="1"/>
          <p:nvPr>
            <p:ph idx="1" type="subTitle"/>
          </p:nvPr>
        </p:nvSpPr>
        <p:spPr>
          <a:xfrm>
            <a:off x="2044200" y="3804625"/>
            <a:ext cx="5055600" cy="116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sz="1100"/>
              <a:t>homas Bienasz</a:t>
            </a:r>
            <a:endParaRPr sz="1100"/>
          </a:p>
          <a:p>
            <a:pPr indent="0" lvl="0" marL="0" rtl="0" algn="ctr">
              <a:spcBef>
                <a:spcPts val="0"/>
              </a:spcBef>
              <a:spcAft>
                <a:spcPts val="0"/>
              </a:spcAft>
              <a:buNone/>
            </a:pPr>
            <a:r>
              <a:rPr lang="en" sz="1100"/>
              <a:t>Xinrui Chen</a:t>
            </a:r>
            <a:endParaRPr sz="1100"/>
          </a:p>
          <a:p>
            <a:pPr indent="0" lvl="0" marL="0" rtl="0" algn="ctr">
              <a:spcBef>
                <a:spcPts val="0"/>
              </a:spcBef>
              <a:spcAft>
                <a:spcPts val="0"/>
              </a:spcAft>
              <a:buNone/>
            </a:pPr>
            <a:r>
              <a:rPr lang="en" sz="1100"/>
              <a:t>Keerthana Kannan</a:t>
            </a:r>
            <a:endParaRPr sz="1100"/>
          </a:p>
          <a:p>
            <a:pPr indent="0" lvl="0" marL="0" rtl="0" algn="ctr">
              <a:spcBef>
                <a:spcPts val="0"/>
              </a:spcBef>
              <a:spcAft>
                <a:spcPts val="0"/>
              </a:spcAft>
              <a:buNone/>
            </a:pPr>
            <a:r>
              <a:rPr lang="en" sz="1100"/>
              <a:t>Kurtis Lazenby</a:t>
            </a:r>
            <a:endParaRPr sz="1100"/>
          </a:p>
          <a:p>
            <a:pPr indent="0" lvl="0" marL="0" rtl="0" algn="ctr">
              <a:spcBef>
                <a:spcPts val="0"/>
              </a:spcBef>
              <a:spcAft>
                <a:spcPts val="0"/>
              </a:spcAft>
              <a:buNone/>
            </a:pPr>
            <a:r>
              <a:rPr lang="en" sz="1100"/>
              <a:t>Ella Salafranca</a:t>
            </a:r>
            <a:endParaRPr sz="1100"/>
          </a:p>
          <a:p>
            <a:pPr indent="0" lvl="0" marL="0" rtl="0" algn="ctr">
              <a:spcBef>
                <a:spcPts val="0"/>
              </a:spcBef>
              <a:spcAft>
                <a:spcPts val="0"/>
              </a:spcAft>
              <a:buNone/>
            </a:pPr>
            <a:r>
              <a:rPr lang="en" sz="1100"/>
              <a:t>Nathan Soares</a:t>
            </a:r>
            <a:endParaRPr sz="1100"/>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60" name="Google Shape;160;p36"/>
          <p:cNvSpPr txBox="1"/>
          <p:nvPr>
            <p:ph type="ctrTitle"/>
          </p:nvPr>
        </p:nvSpPr>
        <p:spPr>
          <a:xfrm>
            <a:off x="2005950" y="2535550"/>
            <a:ext cx="5055600" cy="11676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Automated Auditing of Financial Statements</a:t>
            </a:r>
            <a:endParaRPr b="0" sz="2200">
              <a:latin typeface="Montserrat ExtraLight"/>
              <a:ea typeface="Montserrat ExtraLight"/>
              <a:cs typeface="Montserrat ExtraLight"/>
              <a:sym typeface="Montserrat ExtraLight"/>
            </a:endParaRPr>
          </a:p>
          <a:p>
            <a:pPr indent="0" lvl="0" marL="0" rtl="0" algn="ctr">
              <a:spcBef>
                <a:spcPts val="0"/>
              </a:spcBef>
              <a:spcAft>
                <a:spcPts val="0"/>
              </a:spcAft>
              <a:buNone/>
            </a:pPr>
            <a:r>
              <a:rPr b="0" lang="en" sz="1400">
                <a:latin typeface="Montserrat ExtraLight"/>
                <a:ea typeface="Montserrat ExtraLight"/>
                <a:cs typeface="Montserrat ExtraLight"/>
                <a:sym typeface="Montserrat ExtraLight"/>
              </a:rPr>
              <a:t>(Group 6)</a:t>
            </a:r>
            <a:endParaRPr b="0" sz="1400">
              <a:latin typeface="Montserrat ExtraLight"/>
              <a:ea typeface="Montserrat ExtraLight"/>
              <a:cs typeface="Montserrat ExtraLight"/>
              <a:sym typeface="Montserrat ExtraLight"/>
            </a:endParaRPr>
          </a:p>
        </p:txBody>
      </p:sp>
      <p:cxnSp>
        <p:nvCxnSpPr>
          <p:cNvPr id="161" name="Google Shape;161;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62" name="Google Shape;162;p36"/>
          <p:cNvPicPr preferRelativeResize="0"/>
          <p:nvPr/>
        </p:nvPicPr>
        <p:blipFill rotWithShape="1">
          <a:blip r:embed="rId3">
            <a:alphaModFix/>
          </a:blip>
          <a:srcRect b="0" l="87770" r="0" t="0"/>
          <a:stretch/>
        </p:blipFill>
        <p:spPr>
          <a:xfrm rot="5400000">
            <a:off x="4352925" y="896850"/>
            <a:ext cx="438150" cy="2710100"/>
          </a:xfrm>
          <a:prstGeom prst="rect">
            <a:avLst/>
          </a:prstGeom>
          <a:noFill/>
          <a:ln>
            <a:noFill/>
          </a:ln>
        </p:spPr>
      </p:pic>
      <p:sp>
        <p:nvSpPr>
          <p:cNvPr id="163" name="Google Shape;163;p36"/>
          <p:cNvSpPr txBox="1"/>
          <p:nvPr/>
        </p:nvSpPr>
        <p:spPr>
          <a:xfrm>
            <a:off x="3238500" y="1778275"/>
            <a:ext cx="26670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300">
                <a:solidFill>
                  <a:schemeClr val="lt1"/>
                </a:solidFill>
                <a:latin typeface="Montserrat ExtraBold"/>
                <a:ea typeface="Montserrat ExtraBold"/>
                <a:cs typeface="Montserrat ExtraBold"/>
                <a:sym typeface="Montserrat ExtraBold"/>
              </a:rPr>
              <a:t>DeepAudit</a:t>
            </a:r>
            <a:endParaRPr sz="12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5"/>
          <p:cNvSpPr txBox="1"/>
          <p:nvPr>
            <p:ph type="title"/>
          </p:nvPr>
        </p:nvSpPr>
        <p:spPr>
          <a:xfrm>
            <a:off x="928725" y="504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Insights: Visualisation</a:t>
            </a:r>
            <a:endParaRPr/>
          </a:p>
        </p:txBody>
      </p:sp>
      <p:cxnSp>
        <p:nvCxnSpPr>
          <p:cNvPr id="323" name="Google Shape;323;p4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24" name="Google Shape;324;p45"/>
          <p:cNvSpPr/>
          <p:nvPr/>
        </p:nvSpPr>
        <p:spPr>
          <a:xfrm>
            <a:off x="-187650" y="4854800"/>
            <a:ext cx="1745700" cy="288600"/>
          </a:xfrm>
          <a:prstGeom prst="chevron">
            <a:avLst>
              <a:gd fmla="val 50000" name="adj"/>
            </a:avLst>
          </a:prstGeom>
          <a:gradFill>
            <a:gsLst>
              <a:gs pos="0">
                <a:srgbClr val="F1C232"/>
              </a:gs>
              <a:gs pos="100000">
                <a:schemeClr val="lt2"/>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Purpose &amp; Objectives</a:t>
            </a:r>
            <a:endParaRPr sz="800">
              <a:solidFill>
                <a:srgbClr val="212121"/>
              </a:solidFill>
            </a:endParaRPr>
          </a:p>
        </p:txBody>
      </p:sp>
      <p:sp>
        <p:nvSpPr>
          <p:cNvPr id="325" name="Google Shape;325;p45"/>
          <p:cNvSpPr/>
          <p:nvPr/>
        </p:nvSpPr>
        <p:spPr>
          <a:xfrm>
            <a:off x="1360560"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Model Flowchart</a:t>
            </a:r>
            <a:endParaRPr sz="800">
              <a:solidFill>
                <a:srgbClr val="212121"/>
              </a:solidFill>
            </a:endParaRPr>
          </a:p>
        </p:txBody>
      </p:sp>
      <p:sp>
        <p:nvSpPr>
          <p:cNvPr id="326" name="Google Shape;326;p45"/>
          <p:cNvSpPr/>
          <p:nvPr/>
        </p:nvSpPr>
        <p:spPr>
          <a:xfrm>
            <a:off x="2923714"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Beneish Model</a:t>
            </a:r>
            <a:endParaRPr sz="800">
              <a:solidFill>
                <a:srgbClr val="212121"/>
              </a:solidFill>
            </a:endParaRPr>
          </a:p>
        </p:txBody>
      </p:sp>
      <p:sp>
        <p:nvSpPr>
          <p:cNvPr id="327" name="Google Shape;327;p45"/>
          <p:cNvSpPr/>
          <p:nvPr/>
        </p:nvSpPr>
        <p:spPr>
          <a:xfrm>
            <a:off x="4476931"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212121"/>
                </a:solidFill>
              </a:rPr>
              <a:t>Data Insights</a:t>
            </a:r>
            <a:endParaRPr b="1" sz="800">
              <a:solidFill>
                <a:srgbClr val="212121"/>
              </a:solidFill>
            </a:endParaRPr>
          </a:p>
        </p:txBody>
      </p:sp>
      <p:sp>
        <p:nvSpPr>
          <p:cNvPr id="328" name="Google Shape;328;p45"/>
          <p:cNvSpPr/>
          <p:nvPr/>
        </p:nvSpPr>
        <p:spPr>
          <a:xfrm>
            <a:off x="6035078"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Model Evaluation</a:t>
            </a:r>
            <a:endParaRPr sz="800"/>
          </a:p>
        </p:txBody>
      </p:sp>
      <p:sp>
        <p:nvSpPr>
          <p:cNvPr id="329" name="Google Shape;329;p45"/>
          <p:cNvSpPr/>
          <p:nvPr/>
        </p:nvSpPr>
        <p:spPr>
          <a:xfrm>
            <a:off x="7593302"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Next Steps</a:t>
            </a:r>
            <a:endParaRPr sz="800"/>
          </a:p>
        </p:txBody>
      </p:sp>
      <p:sp>
        <p:nvSpPr>
          <p:cNvPr id="330" name="Google Shape;330;p45"/>
          <p:cNvSpPr txBox="1"/>
          <p:nvPr/>
        </p:nvSpPr>
        <p:spPr>
          <a:xfrm>
            <a:off x="7982200" y="4563200"/>
            <a:ext cx="1057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Montserrat"/>
                <a:ea typeface="Montserrat"/>
                <a:cs typeface="Montserrat"/>
                <a:sym typeface="Montserrat"/>
              </a:rPr>
              <a:t>Speaker: Thomas</a:t>
            </a:r>
            <a:endParaRPr sz="700">
              <a:solidFill>
                <a:schemeClr val="lt1"/>
              </a:solidFill>
              <a:latin typeface="Montserrat"/>
              <a:ea typeface="Montserrat"/>
              <a:cs typeface="Montserrat"/>
              <a:sym typeface="Montserrat"/>
            </a:endParaRPr>
          </a:p>
        </p:txBody>
      </p:sp>
      <p:sp>
        <p:nvSpPr>
          <p:cNvPr id="331" name="Google Shape;331;p45"/>
          <p:cNvSpPr txBox="1"/>
          <p:nvPr/>
        </p:nvSpPr>
        <p:spPr>
          <a:xfrm>
            <a:off x="-307525" y="3417450"/>
            <a:ext cx="3693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Montserrat"/>
                <a:ea typeface="Montserrat"/>
                <a:cs typeface="Montserrat"/>
                <a:sym typeface="Montserrat"/>
              </a:rPr>
              <a:t>DSRI(Days Sales i</a:t>
            </a:r>
            <a:r>
              <a:rPr lang="en" sz="1000">
                <a:solidFill>
                  <a:schemeClr val="lt1"/>
                </a:solidFill>
                <a:latin typeface="Montserrat"/>
                <a:ea typeface="Montserrat"/>
                <a:cs typeface="Montserrat"/>
                <a:sym typeface="Montserrat"/>
              </a:rPr>
              <a:t>n</a:t>
            </a:r>
            <a:r>
              <a:rPr lang="en" sz="1000">
                <a:solidFill>
                  <a:schemeClr val="lt1"/>
                </a:solidFill>
                <a:latin typeface="Montserrat"/>
                <a:ea typeface="Montserrat"/>
                <a:cs typeface="Montserrat"/>
                <a:sym typeface="Montserrat"/>
              </a:rPr>
              <a:t> Receivable)</a:t>
            </a:r>
            <a:endParaRPr sz="1000">
              <a:solidFill>
                <a:schemeClr val="lt1"/>
              </a:solidFill>
              <a:latin typeface="Montserrat"/>
              <a:ea typeface="Montserrat"/>
              <a:cs typeface="Montserrat"/>
              <a:sym typeface="Montserrat"/>
            </a:endParaRPr>
          </a:p>
        </p:txBody>
      </p:sp>
      <p:sp>
        <p:nvSpPr>
          <p:cNvPr id="332" name="Google Shape;332;p45"/>
          <p:cNvSpPr txBox="1"/>
          <p:nvPr/>
        </p:nvSpPr>
        <p:spPr>
          <a:xfrm>
            <a:off x="5816663" y="3417450"/>
            <a:ext cx="3693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Montserrat"/>
                <a:ea typeface="Montserrat"/>
                <a:cs typeface="Montserrat"/>
                <a:sym typeface="Montserrat"/>
              </a:rPr>
              <a:t>AQI(Asset Quality Index)</a:t>
            </a:r>
            <a:endParaRPr sz="1000">
              <a:solidFill>
                <a:schemeClr val="lt1"/>
              </a:solidFill>
              <a:latin typeface="Montserrat"/>
              <a:ea typeface="Montserrat"/>
              <a:cs typeface="Montserrat"/>
              <a:sym typeface="Montserrat"/>
            </a:endParaRPr>
          </a:p>
        </p:txBody>
      </p:sp>
      <p:sp>
        <p:nvSpPr>
          <p:cNvPr id="333" name="Google Shape;333;p45"/>
          <p:cNvSpPr txBox="1"/>
          <p:nvPr/>
        </p:nvSpPr>
        <p:spPr>
          <a:xfrm>
            <a:off x="3046063" y="3417450"/>
            <a:ext cx="3693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Montserrat"/>
                <a:ea typeface="Montserrat"/>
                <a:cs typeface="Montserrat"/>
                <a:sym typeface="Montserrat"/>
              </a:rPr>
              <a:t>GMI(Gross Margin Index)</a:t>
            </a:r>
            <a:endParaRPr sz="1000">
              <a:solidFill>
                <a:schemeClr val="lt1"/>
              </a:solidFill>
              <a:latin typeface="Montserrat"/>
              <a:ea typeface="Montserrat"/>
              <a:cs typeface="Montserrat"/>
              <a:sym typeface="Montserrat"/>
            </a:endParaRPr>
          </a:p>
        </p:txBody>
      </p:sp>
      <p:pic>
        <p:nvPicPr>
          <p:cNvPr id="334" name="Google Shape;334;p45"/>
          <p:cNvPicPr preferRelativeResize="0"/>
          <p:nvPr/>
        </p:nvPicPr>
        <p:blipFill>
          <a:blip r:embed="rId3">
            <a:alphaModFix/>
          </a:blip>
          <a:stretch>
            <a:fillRect/>
          </a:stretch>
        </p:blipFill>
        <p:spPr>
          <a:xfrm>
            <a:off x="92225" y="1487650"/>
            <a:ext cx="2740125" cy="1810601"/>
          </a:xfrm>
          <a:prstGeom prst="rect">
            <a:avLst/>
          </a:prstGeom>
          <a:noFill/>
          <a:ln>
            <a:noFill/>
          </a:ln>
        </p:spPr>
      </p:pic>
      <p:pic>
        <p:nvPicPr>
          <p:cNvPr id="335" name="Google Shape;335;p45"/>
          <p:cNvPicPr preferRelativeResize="0"/>
          <p:nvPr/>
        </p:nvPicPr>
        <p:blipFill>
          <a:blip r:embed="rId4">
            <a:alphaModFix/>
          </a:blip>
          <a:stretch>
            <a:fillRect/>
          </a:stretch>
        </p:blipFill>
        <p:spPr>
          <a:xfrm>
            <a:off x="2995875" y="1491323"/>
            <a:ext cx="2740125" cy="1833327"/>
          </a:xfrm>
          <a:prstGeom prst="rect">
            <a:avLst/>
          </a:prstGeom>
          <a:noFill/>
          <a:ln>
            <a:noFill/>
          </a:ln>
        </p:spPr>
      </p:pic>
      <p:pic>
        <p:nvPicPr>
          <p:cNvPr id="336" name="Google Shape;336;p45"/>
          <p:cNvPicPr preferRelativeResize="0"/>
          <p:nvPr/>
        </p:nvPicPr>
        <p:blipFill>
          <a:blip r:embed="rId5">
            <a:alphaModFix/>
          </a:blip>
          <a:stretch>
            <a:fillRect/>
          </a:stretch>
        </p:blipFill>
        <p:spPr>
          <a:xfrm>
            <a:off x="5816676" y="1624877"/>
            <a:ext cx="3222725" cy="165996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6"/>
          <p:cNvSpPr txBox="1"/>
          <p:nvPr>
            <p:ph type="title"/>
          </p:nvPr>
        </p:nvSpPr>
        <p:spPr>
          <a:xfrm>
            <a:off x="928725" y="504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Insights: Visualisation </a:t>
            </a:r>
            <a:endParaRPr/>
          </a:p>
          <a:p>
            <a:pPr indent="0" lvl="0" marL="0" rtl="0" algn="l">
              <a:spcBef>
                <a:spcPts val="0"/>
              </a:spcBef>
              <a:spcAft>
                <a:spcPts val="0"/>
              </a:spcAft>
              <a:buNone/>
            </a:pPr>
            <a:r>
              <a:rPr lang="en"/>
              <a:t>Continued</a:t>
            </a:r>
            <a:endParaRPr/>
          </a:p>
        </p:txBody>
      </p:sp>
      <p:cxnSp>
        <p:nvCxnSpPr>
          <p:cNvPr id="342" name="Google Shape;342;p4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43" name="Google Shape;343;p46"/>
          <p:cNvSpPr/>
          <p:nvPr/>
        </p:nvSpPr>
        <p:spPr>
          <a:xfrm>
            <a:off x="-187650" y="4854800"/>
            <a:ext cx="1745700" cy="288600"/>
          </a:xfrm>
          <a:prstGeom prst="chevron">
            <a:avLst>
              <a:gd fmla="val 50000" name="adj"/>
            </a:avLst>
          </a:prstGeom>
          <a:gradFill>
            <a:gsLst>
              <a:gs pos="0">
                <a:srgbClr val="F1C232"/>
              </a:gs>
              <a:gs pos="100000">
                <a:schemeClr val="lt2"/>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Purpose &amp; Objectives</a:t>
            </a:r>
            <a:endParaRPr sz="800">
              <a:solidFill>
                <a:srgbClr val="212121"/>
              </a:solidFill>
            </a:endParaRPr>
          </a:p>
        </p:txBody>
      </p:sp>
      <p:sp>
        <p:nvSpPr>
          <p:cNvPr id="344" name="Google Shape;344;p46"/>
          <p:cNvSpPr/>
          <p:nvPr/>
        </p:nvSpPr>
        <p:spPr>
          <a:xfrm>
            <a:off x="1360560"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Model Flowchart</a:t>
            </a:r>
            <a:endParaRPr sz="800">
              <a:solidFill>
                <a:srgbClr val="212121"/>
              </a:solidFill>
            </a:endParaRPr>
          </a:p>
        </p:txBody>
      </p:sp>
      <p:sp>
        <p:nvSpPr>
          <p:cNvPr id="345" name="Google Shape;345;p46"/>
          <p:cNvSpPr/>
          <p:nvPr/>
        </p:nvSpPr>
        <p:spPr>
          <a:xfrm>
            <a:off x="2923714"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Beneish Model</a:t>
            </a:r>
            <a:endParaRPr sz="800">
              <a:solidFill>
                <a:srgbClr val="212121"/>
              </a:solidFill>
            </a:endParaRPr>
          </a:p>
        </p:txBody>
      </p:sp>
      <p:sp>
        <p:nvSpPr>
          <p:cNvPr id="346" name="Google Shape;346;p46"/>
          <p:cNvSpPr/>
          <p:nvPr/>
        </p:nvSpPr>
        <p:spPr>
          <a:xfrm>
            <a:off x="4476931"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212121"/>
                </a:solidFill>
              </a:rPr>
              <a:t>Data Insights</a:t>
            </a:r>
            <a:endParaRPr b="1" sz="800">
              <a:solidFill>
                <a:srgbClr val="212121"/>
              </a:solidFill>
            </a:endParaRPr>
          </a:p>
        </p:txBody>
      </p:sp>
      <p:sp>
        <p:nvSpPr>
          <p:cNvPr id="347" name="Google Shape;347;p46"/>
          <p:cNvSpPr/>
          <p:nvPr/>
        </p:nvSpPr>
        <p:spPr>
          <a:xfrm>
            <a:off x="6035078"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Model Evaluation</a:t>
            </a:r>
            <a:endParaRPr sz="800"/>
          </a:p>
        </p:txBody>
      </p:sp>
      <p:sp>
        <p:nvSpPr>
          <p:cNvPr id="348" name="Google Shape;348;p46"/>
          <p:cNvSpPr/>
          <p:nvPr/>
        </p:nvSpPr>
        <p:spPr>
          <a:xfrm>
            <a:off x="7593302"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Next Steps</a:t>
            </a:r>
            <a:endParaRPr sz="800"/>
          </a:p>
        </p:txBody>
      </p:sp>
      <p:sp>
        <p:nvSpPr>
          <p:cNvPr id="349" name="Google Shape;349;p46"/>
          <p:cNvSpPr txBox="1"/>
          <p:nvPr/>
        </p:nvSpPr>
        <p:spPr>
          <a:xfrm>
            <a:off x="7982200" y="4563200"/>
            <a:ext cx="1057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Montserrat"/>
                <a:ea typeface="Montserrat"/>
                <a:cs typeface="Montserrat"/>
                <a:sym typeface="Montserrat"/>
              </a:rPr>
              <a:t>Speaker: Thomas</a:t>
            </a:r>
            <a:endParaRPr sz="700">
              <a:solidFill>
                <a:schemeClr val="lt1"/>
              </a:solidFill>
              <a:latin typeface="Montserrat"/>
              <a:ea typeface="Montserrat"/>
              <a:cs typeface="Montserrat"/>
              <a:sym typeface="Montserrat"/>
            </a:endParaRPr>
          </a:p>
        </p:txBody>
      </p:sp>
      <p:sp>
        <p:nvSpPr>
          <p:cNvPr id="350" name="Google Shape;350;p46"/>
          <p:cNvSpPr txBox="1"/>
          <p:nvPr/>
        </p:nvSpPr>
        <p:spPr>
          <a:xfrm>
            <a:off x="-302812" y="3352013"/>
            <a:ext cx="3693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Montserrat"/>
                <a:ea typeface="Montserrat"/>
                <a:cs typeface="Montserrat"/>
                <a:sym typeface="Montserrat"/>
              </a:rPr>
              <a:t>SGI(Sales Growth Index)</a:t>
            </a:r>
            <a:endParaRPr sz="1000">
              <a:solidFill>
                <a:schemeClr val="lt1"/>
              </a:solidFill>
              <a:latin typeface="Montserrat"/>
              <a:ea typeface="Montserrat"/>
              <a:cs typeface="Montserrat"/>
              <a:sym typeface="Montserrat"/>
            </a:endParaRPr>
          </a:p>
        </p:txBody>
      </p:sp>
      <p:sp>
        <p:nvSpPr>
          <p:cNvPr id="351" name="Google Shape;351;p46"/>
          <p:cNvSpPr txBox="1"/>
          <p:nvPr/>
        </p:nvSpPr>
        <p:spPr>
          <a:xfrm>
            <a:off x="5697163" y="3368675"/>
            <a:ext cx="3693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Montserrat"/>
                <a:ea typeface="Montserrat"/>
                <a:cs typeface="Montserrat"/>
                <a:sym typeface="Montserrat"/>
              </a:rPr>
              <a:t>TATA(Total Accruals to Total Assets)</a:t>
            </a:r>
            <a:endParaRPr sz="1000">
              <a:solidFill>
                <a:schemeClr val="lt1"/>
              </a:solidFill>
              <a:latin typeface="Montserrat"/>
              <a:ea typeface="Montserrat"/>
              <a:cs typeface="Montserrat"/>
              <a:sym typeface="Montserrat"/>
            </a:endParaRPr>
          </a:p>
        </p:txBody>
      </p:sp>
      <p:sp>
        <p:nvSpPr>
          <p:cNvPr id="352" name="Google Shape;352;p46"/>
          <p:cNvSpPr txBox="1"/>
          <p:nvPr/>
        </p:nvSpPr>
        <p:spPr>
          <a:xfrm>
            <a:off x="2653488" y="3368675"/>
            <a:ext cx="3693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Montserrat"/>
                <a:ea typeface="Montserrat"/>
                <a:cs typeface="Montserrat"/>
                <a:sym typeface="Montserrat"/>
              </a:rPr>
              <a:t>DEPI(Depreciation Index)</a:t>
            </a:r>
            <a:endParaRPr sz="1000">
              <a:solidFill>
                <a:schemeClr val="lt1"/>
              </a:solidFill>
              <a:latin typeface="Montserrat"/>
              <a:ea typeface="Montserrat"/>
              <a:cs typeface="Montserrat"/>
              <a:sym typeface="Montserrat"/>
            </a:endParaRPr>
          </a:p>
        </p:txBody>
      </p:sp>
      <p:pic>
        <p:nvPicPr>
          <p:cNvPr id="353" name="Google Shape;353;p46"/>
          <p:cNvPicPr preferRelativeResize="0"/>
          <p:nvPr/>
        </p:nvPicPr>
        <p:blipFill>
          <a:blip r:embed="rId3">
            <a:alphaModFix/>
          </a:blip>
          <a:stretch>
            <a:fillRect/>
          </a:stretch>
        </p:blipFill>
        <p:spPr>
          <a:xfrm>
            <a:off x="193338" y="1639397"/>
            <a:ext cx="2700725" cy="1729275"/>
          </a:xfrm>
          <a:prstGeom prst="rect">
            <a:avLst/>
          </a:prstGeom>
          <a:noFill/>
          <a:ln>
            <a:noFill/>
          </a:ln>
        </p:spPr>
      </p:pic>
      <p:pic>
        <p:nvPicPr>
          <p:cNvPr id="354" name="Google Shape;354;p46"/>
          <p:cNvPicPr preferRelativeResize="0"/>
          <p:nvPr/>
        </p:nvPicPr>
        <p:blipFill>
          <a:blip r:embed="rId4">
            <a:alphaModFix/>
          </a:blip>
          <a:stretch>
            <a:fillRect/>
          </a:stretch>
        </p:blipFill>
        <p:spPr>
          <a:xfrm>
            <a:off x="3118488" y="1635663"/>
            <a:ext cx="2763000" cy="1736745"/>
          </a:xfrm>
          <a:prstGeom prst="rect">
            <a:avLst/>
          </a:prstGeom>
          <a:noFill/>
          <a:ln>
            <a:noFill/>
          </a:ln>
        </p:spPr>
      </p:pic>
      <p:pic>
        <p:nvPicPr>
          <p:cNvPr id="355" name="Google Shape;355;p46"/>
          <p:cNvPicPr preferRelativeResize="0"/>
          <p:nvPr/>
        </p:nvPicPr>
        <p:blipFill>
          <a:blip r:embed="rId5">
            <a:alphaModFix/>
          </a:blip>
          <a:stretch>
            <a:fillRect/>
          </a:stretch>
        </p:blipFill>
        <p:spPr>
          <a:xfrm>
            <a:off x="6105900" y="1597825"/>
            <a:ext cx="2875518" cy="1770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7"/>
          <p:cNvSpPr txBox="1"/>
          <p:nvPr>
            <p:ph type="title"/>
          </p:nvPr>
        </p:nvSpPr>
        <p:spPr>
          <a:xfrm>
            <a:off x="928725" y="504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Insights: Visualisation </a:t>
            </a:r>
            <a:endParaRPr/>
          </a:p>
          <a:p>
            <a:pPr indent="0" lvl="0" marL="0" rtl="0" algn="l">
              <a:spcBef>
                <a:spcPts val="0"/>
              </a:spcBef>
              <a:spcAft>
                <a:spcPts val="0"/>
              </a:spcAft>
              <a:buNone/>
            </a:pPr>
            <a:r>
              <a:rPr lang="en"/>
              <a:t>Continued</a:t>
            </a:r>
            <a:endParaRPr/>
          </a:p>
        </p:txBody>
      </p:sp>
      <p:cxnSp>
        <p:nvCxnSpPr>
          <p:cNvPr id="361" name="Google Shape;361;p4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62" name="Google Shape;362;p47"/>
          <p:cNvSpPr/>
          <p:nvPr/>
        </p:nvSpPr>
        <p:spPr>
          <a:xfrm>
            <a:off x="-187650" y="4854800"/>
            <a:ext cx="1745700" cy="288600"/>
          </a:xfrm>
          <a:prstGeom prst="chevron">
            <a:avLst>
              <a:gd fmla="val 50000" name="adj"/>
            </a:avLst>
          </a:prstGeom>
          <a:gradFill>
            <a:gsLst>
              <a:gs pos="0">
                <a:srgbClr val="F1C232"/>
              </a:gs>
              <a:gs pos="100000">
                <a:schemeClr val="lt2"/>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Purpose &amp; Objectives</a:t>
            </a:r>
            <a:endParaRPr sz="800">
              <a:solidFill>
                <a:srgbClr val="212121"/>
              </a:solidFill>
            </a:endParaRPr>
          </a:p>
        </p:txBody>
      </p:sp>
      <p:sp>
        <p:nvSpPr>
          <p:cNvPr id="363" name="Google Shape;363;p47"/>
          <p:cNvSpPr/>
          <p:nvPr/>
        </p:nvSpPr>
        <p:spPr>
          <a:xfrm>
            <a:off x="1360560"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Model Flowchart</a:t>
            </a:r>
            <a:endParaRPr sz="800">
              <a:solidFill>
                <a:srgbClr val="212121"/>
              </a:solidFill>
            </a:endParaRPr>
          </a:p>
        </p:txBody>
      </p:sp>
      <p:sp>
        <p:nvSpPr>
          <p:cNvPr id="364" name="Google Shape;364;p47"/>
          <p:cNvSpPr/>
          <p:nvPr/>
        </p:nvSpPr>
        <p:spPr>
          <a:xfrm>
            <a:off x="2923714"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Beneish Model</a:t>
            </a:r>
            <a:endParaRPr sz="800">
              <a:solidFill>
                <a:srgbClr val="212121"/>
              </a:solidFill>
            </a:endParaRPr>
          </a:p>
        </p:txBody>
      </p:sp>
      <p:sp>
        <p:nvSpPr>
          <p:cNvPr id="365" name="Google Shape;365;p47"/>
          <p:cNvSpPr/>
          <p:nvPr/>
        </p:nvSpPr>
        <p:spPr>
          <a:xfrm>
            <a:off x="4476931"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212121"/>
                </a:solidFill>
              </a:rPr>
              <a:t>Data Insights</a:t>
            </a:r>
            <a:endParaRPr b="1" sz="800">
              <a:solidFill>
                <a:srgbClr val="212121"/>
              </a:solidFill>
            </a:endParaRPr>
          </a:p>
        </p:txBody>
      </p:sp>
      <p:sp>
        <p:nvSpPr>
          <p:cNvPr id="366" name="Google Shape;366;p47"/>
          <p:cNvSpPr/>
          <p:nvPr/>
        </p:nvSpPr>
        <p:spPr>
          <a:xfrm>
            <a:off x="6035078"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Model Evaluation</a:t>
            </a:r>
            <a:endParaRPr sz="800"/>
          </a:p>
        </p:txBody>
      </p:sp>
      <p:sp>
        <p:nvSpPr>
          <p:cNvPr id="367" name="Google Shape;367;p47"/>
          <p:cNvSpPr/>
          <p:nvPr/>
        </p:nvSpPr>
        <p:spPr>
          <a:xfrm>
            <a:off x="7593302"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Next Steps</a:t>
            </a:r>
            <a:endParaRPr sz="800"/>
          </a:p>
        </p:txBody>
      </p:sp>
      <p:sp>
        <p:nvSpPr>
          <p:cNvPr id="368" name="Google Shape;368;p47"/>
          <p:cNvSpPr txBox="1"/>
          <p:nvPr/>
        </p:nvSpPr>
        <p:spPr>
          <a:xfrm>
            <a:off x="7982200" y="4563200"/>
            <a:ext cx="1057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Montserrat"/>
                <a:ea typeface="Montserrat"/>
                <a:cs typeface="Montserrat"/>
                <a:sym typeface="Montserrat"/>
              </a:rPr>
              <a:t>Speaker: Thomas</a:t>
            </a:r>
            <a:endParaRPr sz="700">
              <a:solidFill>
                <a:schemeClr val="lt1"/>
              </a:solidFill>
              <a:latin typeface="Montserrat"/>
              <a:ea typeface="Montserrat"/>
              <a:cs typeface="Montserrat"/>
              <a:sym typeface="Montserrat"/>
            </a:endParaRPr>
          </a:p>
        </p:txBody>
      </p:sp>
      <p:sp>
        <p:nvSpPr>
          <p:cNvPr id="369" name="Google Shape;369;p47"/>
          <p:cNvSpPr txBox="1"/>
          <p:nvPr/>
        </p:nvSpPr>
        <p:spPr>
          <a:xfrm>
            <a:off x="236475" y="3775488"/>
            <a:ext cx="3693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Montserrat"/>
                <a:ea typeface="Montserrat"/>
                <a:cs typeface="Montserrat"/>
                <a:sym typeface="Montserrat"/>
              </a:rPr>
              <a:t>LVGI </a:t>
            </a:r>
            <a:r>
              <a:rPr lang="en" sz="1000">
                <a:solidFill>
                  <a:schemeClr val="lt1"/>
                </a:solidFill>
                <a:latin typeface="Montserrat"/>
                <a:ea typeface="Montserrat"/>
                <a:cs typeface="Montserrat"/>
                <a:sym typeface="Montserrat"/>
              </a:rPr>
              <a:t>(Leverage Index)</a:t>
            </a:r>
            <a:endParaRPr sz="1000">
              <a:solidFill>
                <a:schemeClr val="lt1"/>
              </a:solidFill>
              <a:latin typeface="Montserrat"/>
              <a:ea typeface="Montserrat"/>
              <a:cs typeface="Montserrat"/>
              <a:sym typeface="Montserrat"/>
            </a:endParaRPr>
          </a:p>
        </p:txBody>
      </p:sp>
      <p:sp>
        <p:nvSpPr>
          <p:cNvPr id="370" name="Google Shape;370;p47"/>
          <p:cNvSpPr txBox="1"/>
          <p:nvPr/>
        </p:nvSpPr>
        <p:spPr>
          <a:xfrm>
            <a:off x="4800025" y="3801175"/>
            <a:ext cx="3693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Montserrat"/>
                <a:ea typeface="Montserrat"/>
                <a:cs typeface="Montserrat"/>
                <a:sym typeface="Montserrat"/>
              </a:rPr>
              <a:t>Preliminary M-Score Output</a:t>
            </a:r>
            <a:endParaRPr sz="1100">
              <a:solidFill>
                <a:schemeClr val="lt1"/>
              </a:solidFill>
              <a:latin typeface="Montserrat"/>
              <a:ea typeface="Montserrat"/>
              <a:cs typeface="Montserrat"/>
              <a:sym typeface="Montserrat"/>
            </a:endParaRPr>
          </a:p>
        </p:txBody>
      </p:sp>
      <p:pic>
        <p:nvPicPr>
          <p:cNvPr id="371" name="Google Shape;371;p47"/>
          <p:cNvPicPr preferRelativeResize="0"/>
          <p:nvPr/>
        </p:nvPicPr>
        <p:blipFill>
          <a:blip r:embed="rId3">
            <a:alphaModFix/>
          </a:blip>
          <a:stretch>
            <a:fillRect/>
          </a:stretch>
        </p:blipFill>
        <p:spPr>
          <a:xfrm>
            <a:off x="140275" y="1467650"/>
            <a:ext cx="3789200" cy="2333525"/>
          </a:xfrm>
          <a:prstGeom prst="rect">
            <a:avLst/>
          </a:prstGeom>
          <a:noFill/>
          <a:ln>
            <a:noFill/>
          </a:ln>
        </p:spPr>
      </p:pic>
      <p:pic>
        <p:nvPicPr>
          <p:cNvPr id="372" name="Google Shape;372;p47"/>
          <p:cNvPicPr preferRelativeResize="0"/>
          <p:nvPr/>
        </p:nvPicPr>
        <p:blipFill>
          <a:blip r:embed="rId4">
            <a:alphaModFix/>
          </a:blip>
          <a:stretch>
            <a:fillRect/>
          </a:stretch>
        </p:blipFill>
        <p:spPr>
          <a:xfrm>
            <a:off x="4344013" y="1434400"/>
            <a:ext cx="4505075" cy="2400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cxnSp>
        <p:nvCxnSpPr>
          <p:cNvPr id="377" name="Google Shape;377;p4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78" name="Google Shape;378;p48"/>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
        <p:nvSpPr>
          <p:cNvPr id="379" name="Google Shape;379;p48"/>
          <p:cNvSpPr/>
          <p:nvPr/>
        </p:nvSpPr>
        <p:spPr>
          <a:xfrm>
            <a:off x="-187650" y="4854800"/>
            <a:ext cx="1745700" cy="288600"/>
          </a:xfrm>
          <a:prstGeom prst="chevron">
            <a:avLst>
              <a:gd fmla="val 50000" name="adj"/>
            </a:avLst>
          </a:prstGeom>
          <a:gradFill>
            <a:gsLst>
              <a:gs pos="0">
                <a:srgbClr val="F1C232"/>
              </a:gs>
              <a:gs pos="100000">
                <a:schemeClr val="lt2"/>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Purpose &amp; Objectives</a:t>
            </a:r>
            <a:endParaRPr sz="800">
              <a:solidFill>
                <a:srgbClr val="212121"/>
              </a:solidFill>
            </a:endParaRPr>
          </a:p>
        </p:txBody>
      </p:sp>
      <p:sp>
        <p:nvSpPr>
          <p:cNvPr id="380" name="Google Shape;380;p48"/>
          <p:cNvSpPr/>
          <p:nvPr/>
        </p:nvSpPr>
        <p:spPr>
          <a:xfrm>
            <a:off x="1360560"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Model Flowchart</a:t>
            </a:r>
            <a:endParaRPr sz="800">
              <a:solidFill>
                <a:srgbClr val="212121"/>
              </a:solidFill>
            </a:endParaRPr>
          </a:p>
        </p:txBody>
      </p:sp>
      <p:sp>
        <p:nvSpPr>
          <p:cNvPr id="381" name="Google Shape;381;p48"/>
          <p:cNvSpPr/>
          <p:nvPr/>
        </p:nvSpPr>
        <p:spPr>
          <a:xfrm>
            <a:off x="2923714"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Beneish Model</a:t>
            </a:r>
            <a:endParaRPr sz="800">
              <a:solidFill>
                <a:srgbClr val="212121"/>
              </a:solidFill>
            </a:endParaRPr>
          </a:p>
        </p:txBody>
      </p:sp>
      <p:sp>
        <p:nvSpPr>
          <p:cNvPr id="382" name="Google Shape;382;p48"/>
          <p:cNvSpPr/>
          <p:nvPr/>
        </p:nvSpPr>
        <p:spPr>
          <a:xfrm>
            <a:off x="4476931"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212121"/>
                </a:solidFill>
              </a:rPr>
              <a:t>Data Insights</a:t>
            </a:r>
            <a:endParaRPr b="1" sz="800">
              <a:solidFill>
                <a:srgbClr val="212121"/>
              </a:solidFill>
            </a:endParaRPr>
          </a:p>
        </p:txBody>
      </p:sp>
      <p:sp>
        <p:nvSpPr>
          <p:cNvPr id="383" name="Google Shape;383;p48"/>
          <p:cNvSpPr/>
          <p:nvPr/>
        </p:nvSpPr>
        <p:spPr>
          <a:xfrm>
            <a:off x="6035078"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Model Evaluation</a:t>
            </a:r>
            <a:endParaRPr sz="800"/>
          </a:p>
        </p:txBody>
      </p:sp>
      <p:sp>
        <p:nvSpPr>
          <p:cNvPr id="384" name="Google Shape;384;p48"/>
          <p:cNvSpPr/>
          <p:nvPr/>
        </p:nvSpPr>
        <p:spPr>
          <a:xfrm>
            <a:off x="7593302"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Next Steps</a:t>
            </a:r>
            <a:endParaRPr sz="800"/>
          </a:p>
        </p:txBody>
      </p:sp>
      <p:sp>
        <p:nvSpPr>
          <p:cNvPr id="385" name="Google Shape;385;p48"/>
          <p:cNvSpPr txBox="1"/>
          <p:nvPr/>
        </p:nvSpPr>
        <p:spPr>
          <a:xfrm>
            <a:off x="7982200" y="4563200"/>
            <a:ext cx="1057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Montserrat"/>
                <a:ea typeface="Montserrat"/>
                <a:cs typeface="Montserrat"/>
                <a:sym typeface="Montserrat"/>
              </a:rPr>
              <a:t>Speaker: Thomas</a:t>
            </a:r>
            <a:endParaRPr sz="700">
              <a:solidFill>
                <a:schemeClr val="lt1"/>
              </a:solidFill>
              <a:latin typeface="Montserrat"/>
              <a:ea typeface="Montserrat"/>
              <a:cs typeface="Montserrat"/>
              <a:sym typeface="Montserrat"/>
            </a:endParaRPr>
          </a:p>
        </p:txBody>
      </p:sp>
      <p:pic>
        <p:nvPicPr>
          <p:cNvPr id="386" name="Google Shape;386;p48"/>
          <p:cNvPicPr preferRelativeResize="0"/>
          <p:nvPr/>
        </p:nvPicPr>
        <p:blipFill>
          <a:blip r:embed="rId3">
            <a:alphaModFix/>
          </a:blip>
          <a:stretch>
            <a:fillRect/>
          </a:stretch>
        </p:blipFill>
        <p:spPr>
          <a:xfrm>
            <a:off x="2217474" y="1296975"/>
            <a:ext cx="4262250" cy="3036550"/>
          </a:xfrm>
          <a:prstGeom prst="rect">
            <a:avLst/>
          </a:prstGeom>
          <a:noFill/>
          <a:ln>
            <a:noFill/>
          </a:ln>
        </p:spPr>
      </p:pic>
      <p:sp>
        <p:nvSpPr>
          <p:cNvPr id="387" name="Google Shape;387;p48"/>
          <p:cNvSpPr txBox="1"/>
          <p:nvPr>
            <p:ph type="title"/>
          </p:nvPr>
        </p:nvSpPr>
        <p:spPr>
          <a:xfrm>
            <a:off x="1026200" y="50927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Insights </a:t>
            </a:r>
            <a:r>
              <a:rPr lang="en" sz="1900"/>
              <a:t>(Adairs Ltd. Example)</a:t>
            </a:r>
            <a:endParaRPr sz="1900"/>
          </a:p>
        </p:txBody>
      </p:sp>
      <p:sp>
        <p:nvSpPr>
          <p:cNvPr id="388" name="Google Shape;388;p48"/>
          <p:cNvSpPr/>
          <p:nvPr/>
        </p:nvSpPr>
        <p:spPr>
          <a:xfrm>
            <a:off x="2826300" y="1296975"/>
            <a:ext cx="2484000" cy="3036600"/>
          </a:xfrm>
          <a:prstGeom prst="rect">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8"/>
          <p:cNvSpPr/>
          <p:nvPr/>
        </p:nvSpPr>
        <p:spPr>
          <a:xfrm>
            <a:off x="5336875" y="1296975"/>
            <a:ext cx="1142700" cy="30366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cxnSp>
        <p:nvCxnSpPr>
          <p:cNvPr id="394" name="Google Shape;394;p4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95" name="Google Shape;395;p49"/>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
        <p:nvSpPr>
          <p:cNvPr id="396" name="Google Shape;396;p49"/>
          <p:cNvSpPr/>
          <p:nvPr/>
        </p:nvSpPr>
        <p:spPr>
          <a:xfrm>
            <a:off x="-187650" y="4854800"/>
            <a:ext cx="1745700" cy="288600"/>
          </a:xfrm>
          <a:prstGeom prst="chevron">
            <a:avLst>
              <a:gd fmla="val 50000" name="adj"/>
            </a:avLst>
          </a:prstGeom>
          <a:gradFill>
            <a:gsLst>
              <a:gs pos="0">
                <a:srgbClr val="F1C232"/>
              </a:gs>
              <a:gs pos="100000">
                <a:schemeClr val="lt2"/>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Purpose &amp; Objectives</a:t>
            </a:r>
            <a:endParaRPr sz="800">
              <a:solidFill>
                <a:srgbClr val="212121"/>
              </a:solidFill>
            </a:endParaRPr>
          </a:p>
        </p:txBody>
      </p:sp>
      <p:sp>
        <p:nvSpPr>
          <p:cNvPr id="397" name="Google Shape;397;p49"/>
          <p:cNvSpPr/>
          <p:nvPr/>
        </p:nvSpPr>
        <p:spPr>
          <a:xfrm>
            <a:off x="1360560"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Model Flowchart</a:t>
            </a:r>
            <a:endParaRPr sz="800">
              <a:solidFill>
                <a:srgbClr val="212121"/>
              </a:solidFill>
            </a:endParaRPr>
          </a:p>
        </p:txBody>
      </p:sp>
      <p:sp>
        <p:nvSpPr>
          <p:cNvPr id="398" name="Google Shape;398;p49"/>
          <p:cNvSpPr/>
          <p:nvPr/>
        </p:nvSpPr>
        <p:spPr>
          <a:xfrm>
            <a:off x="2923714"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Beneish Model</a:t>
            </a:r>
            <a:endParaRPr sz="800">
              <a:solidFill>
                <a:srgbClr val="212121"/>
              </a:solidFill>
            </a:endParaRPr>
          </a:p>
        </p:txBody>
      </p:sp>
      <p:sp>
        <p:nvSpPr>
          <p:cNvPr id="399" name="Google Shape;399;p49"/>
          <p:cNvSpPr/>
          <p:nvPr/>
        </p:nvSpPr>
        <p:spPr>
          <a:xfrm>
            <a:off x="4476931"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212121"/>
                </a:solidFill>
              </a:rPr>
              <a:t>Data Insights</a:t>
            </a:r>
            <a:endParaRPr b="1" sz="800">
              <a:solidFill>
                <a:srgbClr val="212121"/>
              </a:solidFill>
            </a:endParaRPr>
          </a:p>
        </p:txBody>
      </p:sp>
      <p:sp>
        <p:nvSpPr>
          <p:cNvPr id="400" name="Google Shape;400;p49"/>
          <p:cNvSpPr/>
          <p:nvPr/>
        </p:nvSpPr>
        <p:spPr>
          <a:xfrm>
            <a:off x="6035078"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Model Evaluation</a:t>
            </a:r>
            <a:endParaRPr sz="800"/>
          </a:p>
        </p:txBody>
      </p:sp>
      <p:sp>
        <p:nvSpPr>
          <p:cNvPr id="401" name="Google Shape;401;p49"/>
          <p:cNvSpPr/>
          <p:nvPr/>
        </p:nvSpPr>
        <p:spPr>
          <a:xfrm>
            <a:off x="7593302"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Next Steps</a:t>
            </a:r>
            <a:endParaRPr sz="800"/>
          </a:p>
        </p:txBody>
      </p:sp>
      <p:sp>
        <p:nvSpPr>
          <p:cNvPr id="402" name="Google Shape;402;p49"/>
          <p:cNvSpPr txBox="1"/>
          <p:nvPr/>
        </p:nvSpPr>
        <p:spPr>
          <a:xfrm>
            <a:off x="7982200" y="4563200"/>
            <a:ext cx="1057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Montserrat"/>
                <a:ea typeface="Montserrat"/>
                <a:cs typeface="Montserrat"/>
                <a:sym typeface="Montserrat"/>
              </a:rPr>
              <a:t>Speaker: Thomas</a:t>
            </a:r>
            <a:endParaRPr sz="700">
              <a:solidFill>
                <a:schemeClr val="lt1"/>
              </a:solidFill>
              <a:latin typeface="Montserrat"/>
              <a:ea typeface="Montserrat"/>
              <a:cs typeface="Montserrat"/>
              <a:sym typeface="Montserrat"/>
            </a:endParaRPr>
          </a:p>
        </p:txBody>
      </p:sp>
      <p:pic>
        <p:nvPicPr>
          <p:cNvPr id="403" name="Google Shape;403;p49"/>
          <p:cNvPicPr preferRelativeResize="0"/>
          <p:nvPr/>
        </p:nvPicPr>
        <p:blipFill>
          <a:blip r:embed="rId3">
            <a:alphaModFix/>
          </a:blip>
          <a:stretch>
            <a:fillRect/>
          </a:stretch>
        </p:blipFill>
        <p:spPr>
          <a:xfrm>
            <a:off x="2217474" y="1296975"/>
            <a:ext cx="4262250" cy="3036550"/>
          </a:xfrm>
          <a:prstGeom prst="rect">
            <a:avLst/>
          </a:prstGeom>
          <a:noFill/>
          <a:ln>
            <a:noFill/>
          </a:ln>
        </p:spPr>
      </p:pic>
      <p:sp>
        <p:nvSpPr>
          <p:cNvPr id="404" name="Google Shape;404;p49"/>
          <p:cNvSpPr txBox="1"/>
          <p:nvPr>
            <p:ph type="title"/>
          </p:nvPr>
        </p:nvSpPr>
        <p:spPr>
          <a:xfrm>
            <a:off x="1026200" y="50927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Insights </a:t>
            </a:r>
            <a:r>
              <a:rPr lang="en" sz="1900"/>
              <a:t>(Adairs Ltd. Example)</a:t>
            </a:r>
            <a:endParaRPr sz="1900"/>
          </a:p>
        </p:txBody>
      </p:sp>
      <p:sp>
        <p:nvSpPr>
          <p:cNvPr id="405" name="Google Shape;405;p49"/>
          <p:cNvSpPr/>
          <p:nvPr/>
        </p:nvSpPr>
        <p:spPr>
          <a:xfrm>
            <a:off x="5336875" y="1296975"/>
            <a:ext cx="1142700" cy="30366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9"/>
          <p:cNvSpPr/>
          <p:nvPr/>
        </p:nvSpPr>
        <p:spPr>
          <a:xfrm>
            <a:off x="2217475" y="2106900"/>
            <a:ext cx="608700" cy="219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2C2C2"/>
              </a:solidFill>
              <a:highlight>
                <a:srgbClr val="9E9E9E"/>
              </a:highlight>
            </a:endParaRPr>
          </a:p>
        </p:txBody>
      </p:sp>
      <p:sp>
        <p:nvSpPr>
          <p:cNvPr id="407" name="Google Shape;407;p49"/>
          <p:cNvSpPr/>
          <p:nvPr/>
        </p:nvSpPr>
        <p:spPr>
          <a:xfrm>
            <a:off x="2217475" y="3330125"/>
            <a:ext cx="608700" cy="219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2C2C2"/>
              </a:solidFill>
              <a:highlight>
                <a:srgbClr val="9E9E9E"/>
              </a:highlight>
            </a:endParaRPr>
          </a:p>
        </p:txBody>
      </p:sp>
      <p:sp>
        <p:nvSpPr>
          <p:cNvPr id="408" name="Google Shape;408;p49"/>
          <p:cNvSpPr/>
          <p:nvPr/>
        </p:nvSpPr>
        <p:spPr>
          <a:xfrm>
            <a:off x="5337025" y="2106900"/>
            <a:ext cx="1142700" cy="219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2C2C2"/>
              </a:solidFill>
              <a:highlight>
                <a:srgbClr val="9E9E9E"/>
              </a:highlight>
            </a:endParaRPr>
          </a:p>
        </p:txBody>
      </p:sp>
      <p:sp>
        <p:nvSpPr>
          <p:cNvPr id="409" name="Google Shape;409;p49"/>
          <p:cNvSpPr/>
          <p:nvPr/>
        </p:nvSpPr>
        <p:spPr>
          <a:xfrm>
            <a:off x="5337025" y="3330125"/>
            <a:ext cx="1142700" cy="219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2C2C2"/>
              </a:solidFill>
              <a:highlight>
                <a:srgbClr val="9E9E9E"/>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0"/>
          <p:cNvSpPr txBox="1"/>
          <p:nvPr>
            <p:ph type="title"/>
          </p:nvPr>
        </p:nvSpPr>
        <p:spPr>
          <a:xfrm>
            <a:off x="1026200" y="50927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Insights</a:t>
            </a:r>
            <a:endParaRPr/>
          </a:p>
        </p:txBody>
      </p:sp>
      <p:cxnSp>
        <p:nvCxnSpPr>
          <p:cNvPr id="415" name="Google Shape;415;p5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16" name="Google Shape;416;p50"/>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
        <p:nvSpPr>
          <p:cNvPr id="417" name="Google Shape;417;p50"/>
          <p:cNvSpPr/>
          <p:nvPr/>
        </p:nvSpPr>
        <p:spPr>
          <a:xfrm>
            <a:off x="-187650" y="4854800"/>
            <a:ext cx="1745700" cy="288600"/>
          </a:xfrm>
          <a:prstGeom prst="chevron">
            <a:avLst>
              <a:gd fmla="val 50000" name="adj"/>
            </a:avLst>
          </a:prstGeom>
          <a:gradFill>
            <a:gsLst>
              <a:gs pos="0">
                <a:srgbClr val="F1C232"/>
              </a:gs>
              <a:gs pos="100000">
                <a:schemeClr val="lt2"/>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Purpose &amp; Objectives</a:t>
            </a:r>
            <a:endParaRPr sz="800">
              <a:solidFill>
                <a:srgbClr val="212121"/>
              </a:solidFill>
            </a:endParaRPr>
          </a:p>
        </p:txBody>
      </p:sp>
      <p:sp>
        <p:nvSpPr>
          <p:cNvPr id="418" name="Google Shape;418;p50"/>
          <p:cNvSpPr/>
          <p:nvPr/>
        </p:nvSpPr>
        <p:spPr>
          <a:xfrm>
            <a:off x="1360560"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Model Flowchart</a:t>
            </a:r>
            <a:endParaRPr sz="800">
              <a:solidFill>
                <a:srgbClr val="212121"/>
              </a:solidFill>
            </a:endParaRPr>
          </a:p>
        </p:txBody>
      </p:sp>
      <p:sp>
        <p:nvSpPr>
          <p:cNvPr id="419" name="Google Shape;419;p50"/>
          <p:cNvSpPr/>
          <p:nvPr/>
        </p:nvSpPr>
        <p:spPr>
          <a:xfrm>
            <a:off x="2923714"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Beneish Model</a:t>
            </a:r>
            <a:endParaRPr sz="800">
              <a:solidFill>
                <a:srgbClr val="212121"/>
              </a:solidFill>
            </a:endParaRPr>
          </a:p>
        </p:txBody>
      </p:sp>
      <p:sp>
        <p:nvSpPr>
          <p:cNvPr id="420" name="Google Shape;420;p50"/>
          <p:cNvSpPr/>
          <p:nvPr/>
        </p:nvSpPr>
        <p:spPr>
          <a:xfrm>
            <a:off x="4476931"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212121"/>
                </a:solidFill>
              </a:rPr>
              <a:t>Data Insights</a:t>
            </a:r>
            <a:endParaRPr b="1" sz="800">
              <a:solidFill>
                <a:srgbClr val="212121"/>
              </a:solidFill>
            </a:endParaRPr>
          </a:p>
        </p:txBody>
      </p:sp>
      <p:sp>
        <p:nvSpPr>
          <p:cNvPr id="421" name="Google Shape;421;p50"/>
          <p:cNvSpPr/>
          <p:nvPr/>
        </p:nvSpPr>
        <p:spPr>
          <a:xfrm>
            <a:off x="6035078"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Model Evaluation</a:t>
            </a:r>
            <a:endParaRPr sz="800"/>
          </a:p>
        </p:txBody>
      </p:sp>
      <p:sp>
        <p:nvSpPr>
          <p:cNvPr id="422" name="Google Shape;422;p50"/>
          <p:cNvSpPr/>
          <p:nvPr/>
        </p:nvSpPr>
        <p:spPr>
          <a:xfrm>
            <a:off x="7593302"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Next Steps</a:t>
            </a:r>
            <a:endParaRPr sz="800"/>
          </a:p>
        </p:txBody>
      </p:sp>
      <p:sp>
        <p:nvSpPr>
          <p:cNvPr id="423" name="Google Shape;423;p50"/>
          <p:cNvSpPr txBox="1"/>
          <p:nvPr/>
        </p:nvSpPr>
        <p:spPr>
          <a:xfrm>
            <a:off x="7982200" y="4563200"/>
            <a:ext cx="1057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Montserrat"/>
                <a:ea typeface="Montserrat"/>
                <a:cs typeface="Montserrat"/>
                <a:sym typeface="Montserrat"/>
              </a:rPr>
              <a:t>Speaker: Nathan</a:t>
            </a:r>
            <a:endParaRPr sz="700">
              <a:solidFill>
                <a:schemeClr val="lt1"/>
              </a:solidFill>
              <a:latin typeface="Montserrat"/>
              <a:ea typeface="Montserrat"/>
              <a:cs typeface="Montserrat"/>
              <a:sym typeface="Montserrat"/>
            </a:endParaRPr>
          </a:p>
        </p:txBody>
      </p:sp>
      <p:pic>
        <p:nvPicPr>
          <p:cNvPr id="424" name="Google Shape;424;p50"/>
          <p:cNvPicPr preferRelativeResize="0"/>
          <p:nvPr/>
        </p:nvPicPr>
        <p:blipFill>
          <a:blip r:embed="rId3">
            <a:alphaModFix/>
          </a:blip>
          <a:stretch>
            <a:fillRect/>
          </a:stretch>
        </p:blipFill>
        <p:spPr>
          <a:xfrm>
            <a:off x="1659109" y="1296975"/>
            <a:ext cx="5548942" cy="3080724"/>
          </a:xfrm>
          <a:prstGeom prst="rect">
            <a:avLst/>
          </a:prstGeom>
          <a:noFill/>
          <a:ln>
            <a:noFill/>
          </a:ln>
        </p:spPr>
      </p:pic>
      <p:sp>
        <p:nvSpPr>
          <p:cNvPr id="425" name="Google Shape;425;p50"/>
          <p:cNvSpPr/>
          <p:nvPr/>
        </p:nvSpPr>
        <p:spPr>
          <a:xfrm>
            <a:off x="2176725" y="2036450"/>
            <a:ext cx="3858300" cy="219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0"/>
          <p:cNvSpPr/>
          <p:nvPr/>
        </p:nvSpPr>
        <p:spPr>
          <a:xfrm>
            <a:off x="2176725" y="3129200"/>
            <a:ext cx="3858300" cy="219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1"/>
          <p:cNvSpPr txBox="1"/>
          <p:nvPr>
            <p:ph type="title"/>
          </p:nvPr>
        </p:nvSpPr>
        <p:spPr>
          <a:xfrm>
            <a:off x="1026200" y="50927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Insights</a:t>
            </a:r>
            <a:endParaRPr/>
          </a:p>
        </p:txBody>
      </p:sp>
      <p:cxnSp>
        <p:nvCxnSpPr>
          <p:cNvPr id="432" name="Google Shape;432;p5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33" name="Google Shape;433;p51"/>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
        <p:nvSpPr>
          <p:cNvPr id="434" name="Google Shape;434;p51"/>
          <p:cNvSpPr/>
          <p:nvPr/>
        </p:nvSpPr>
        <p:spPr>
          <a:xfrm>
            <a:off x="-187650" y="4854800"/>
            <a:ext cx="1745700" cy="288600"/>
          </a:xfrm>
          <a:prstGeom prst="chevron">
            <a:avLst>
              <a:gd fmla="val 50000" name="adj"/>
            </a:avLst>
          </a:prstGeom>
          <a:gradFill>
            <a:gsLst>
              <a:gs pos="0">
                <a:srgbClr val="F1C232"/>
              </a:gs>
              <a:gs pos="100000">
                <a:schemeClr val="lt2"/>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Purpose &amp; Objectives</a:t>
            </a:r>
            <a:endParaRPr sz="800">
              <a:solidFill>
                <a:srgbClr val="212121"/>
              </a:solidFill>
            </a:endParaRPr>
          </a:p>
        </p:txBody>
      </p:sp>
      <p:sp>
        <p:nvSpPr>
          <p:cNvPr id="435" name="Google Shape;435;p51"/>
          <p:cNvSpPr/>
          <p:nvPr/>
        </p:nvSpPr>
        <p:spPr>
          <a:xfrm>
            <a:off x="1360560"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Model Flowchart</a:t>
            </a:r>
            <a:endParaRPr sz="800">
              <a:solidFill>
                <a:srgbClr val="212121"/>
              </a:solidFill>
            </a:endParaRPr>
          </a:p>
        </p:txBody>
      </p:sp>
      <p:sp>
        <p:nvSpPr>
          <p:cNvPr id="436" name="Google Shape;436;p51"/>
          <p:cNvSpPr/>
          <p:nvPr/>
        </p:nvSpPr>
        <p:spPr>
          <a:xfrm>
            <a:off x="2923714"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Beneish Model</a:t>
            </a:r>
            <a:endParaRPr sz="800">
              <a:solidFill>
                <a:srgbClr val="212121"/>
              </a:solidFill>
            </a:endParaRPr>
          </a:p>
        </p:txBody>
      </p:sp>
      <p:sp>
        <p:nvSpPr>
          <p:cNvPr id="437" name="Google Shape;437;p51"/>
          <p:cNvSpPr/>
          <p:nvPr/>
        </p:nvSpPr>
        <p:spPr>
          <a:xfrm>
            <a:off x="4476931"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212121"/>
                </a:solidFill>
              </a:rPr>
              <a:t>Data Insights</a:t>
            </a:r>
            <a:endParaRPr b="1" sz="800">
              <a:solidFill>
                <a:srgbClr val="212121"/>
              </a:solidFill>
            </a:endParaRPr>
          </a:p>
        </p:txBody>
      </p:sp>
      <p:sp>
        <p:nvSpPr>
          <p:cNvPr id="438" name="Google Shape;438;p51"/>
          <p:cNvSpPr/>
          <p:nvPr/>
        </p:nvSpPr>
        <p:spPr>
          <a:xfrm>
            <a:off x="6035078"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Model Evaluation</a:t>
            </a:r>
            <a:endParaRPr sz="800"/>
          </a:p>
        </p:txBody>
      </p:sp>
      <p:sp>
        <p:nvSpPr>
          <p:cNvPr id="439" name="Google Shape;439;p51"/>
          <p:cNvSpPr/>
          <p:nvPr/>
        </p:nvSpPr>
        <p:spPr>
          <a:xfrm>
            <a:off x="7593302"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Next Steps</a:t>
            </a:r>
            <a:endParaRPr sz="800"/>
          </a:p>
        </p:txBody>
      </p:sp>
      <p:sp>
        <p:nvSpPr>
          <p:cNvPr id="440" name="Google Shape;440;p51"/>
          <p:cNvSpPr txBox="1"/>
          <p:nvPr/>
        </p:nvSpPr>
        <p:spPr>
          <a:xfrm>
            <a:off x="7982200" y="4563200"/>
            <a:ext cx="1057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Montserrat"/>
                <a:ea typeface="Montserrat"/>
                <a:cs typeface="Montserrat"/>
                <a:sym typeface="Montserrat"/>
              </a:rPr>
              <a:t>Speaker: Nathan</a:t>
            </a:r>
            <a:endParaRPr sz="700">
              <a:solidFill>
                <a:schemeClr val="lt1"/>
              </a:solidFill>
              <a:latin typeface="Montserrat"/>
              <a:ea typeface="Montserrat"/>
              <a:cs typeface="Montserrat"/>
              <a:sym typeface="Montserrat"/>
            </a:endParaRPr>
          </a:p>
        </p:txBody>
      </p:sp>
      <p:pic>
        <p:nvPicPr>
          <p:cNvPr id="441" name="Google Shape;441;p51"/>
          <p:cNvPicPr preferRelativeResize="0"/>
          <p:nvPr/>
        </p:nvPicPr>
        <p:blipFill>
          <a:blip r:embed="rId3">
            <a:alphaModFix/>
          </a:blip>
          <a:stretch>
            <a:fillRect/>
          </a:stretch>
        </p:blipFill>
        <p:spPr>
          <a:xfrm>
            <a:off x="1591087" y="1296975"/>
            <a:ext cx="5961814" cy="3036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2"/>
          <p:cNvSpPr txBox="1"/>
          <p:nvPr>
            <p:ph type="title"/>
          </p:nvPr>
        </p:nvSpPr>
        <p:spPr>
          <a:xfrm>
            <a:off x="1026200" y="509275"/>
            <a:ext cx="6329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Evaluation - Confusion Matrix</a:t>
            </a:r>
            <a:endParaRPr/>
          </a:p>
        </p:txBody>
      </p:sp>
      <p:cxnSp>
        <p:nvCxnSpPr>
          <p:cNvPr id="447" name="Google Shape;447;p5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48" name="Google Shape;448;p52"/>
          <p:cNvSpPr/>
          <p:nvPr/>
        </p:nvSpPr>
        <p:spPr>
          <a:xfrm>
            <a:off x="-187650" y="4854800"/>
            <a:ext cx="1745700" cy="288600"/>
          </a:xfrm>
          <a:prstGeom prst="chevron">
            <a:avLst>
              <a:gd fmla="val 50000" name="adj"/>
            </a:avLst>
          </a:prstGeom>
          <a:gradFill>
            <a:gsLst>
              <a:gs pos="0">
                <a:srgbClr val="F1C232"/>
              </a:gs>
              <a:gs pos="100000">
                <a:schemeClr val="lt2"/>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Purpose &amp; Objectives</a:t>
            </a:r>
            <a:endParaRPr sz="800">
              <a:solidFill>
                <a:srgbClr val="212121"/>
              </a:solidFill>
            </a:endParaRPr>
          </a:p>
        </p:txBody>
      </p:sp>
      <p:sp>
        <p:nvSpPr>
          <p:cNvPr id="449" name="Google Shape;449;p52"/>
          <p:cNvSpPr/>
          <p:nvPr/>
        </p:nvSpPr>
        <p:spPr>
          <a:xfrm>
            <a:off x="1360560"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Model Flowchart</a:t>
            </a:r>
            <a:endParaRPr sz="800">
              <a:solidFill>
                <a:srgbClr val="212121"/>
              </a:solidFill>
            </a:endParaRPr>
          </a:p>
        </p:txBody>
      </p:sp>
      <p:sp>
        <p:nvSpPr>
          <p:cNvPr id="450" name="Google Shape;450;p52"/>
          <p:cNvSpPr/>
          <p:nvPr/>
        </p:nvSpPr>
        <p:spPr>
          <a:xfrm>
            <a:off x="2923714"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Beneish Model</a:t>
            </a:r>
            <a:endParaRPr sz="800">
              <a:solidFill>
                <a:srgbClr val="212121"/>
              </a:solidFill>
            </a:endParaRPr>
          </a:p>
        </p:txBody>
      </p:sp>
      <p:sp>
        <p:nvSpPr>
          <p:cNvPr id="451" name="Google Shape;451;p52"/>
          <p:cNvSpPr/>
          <p:nvPr/>
        </p:nvSpPr>
        <p:spPr>
          <a:xfrm>
            <a:off x="4476931"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Data Insights</a:t>
            </a:r>
            <a:endParaRPr sz="800">
              <a:solidFill>
                <a:srgbClr val="212121"/>
              </a:solidFill>
            </a:endParaRPr>
          </a:p>
        </p:txBody>
      </p:sp>
      <p:sp>
        <p:nvSpPr>
          <p:cNvPr id="452" name="Google Shape;452;p52"/>
          <p:cNvSpPr/>
          <p:nvPr/>
        </p:nvSpPr>
        <p:spPr>
          <a:xfrm>
            <a:off x="6035078"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212121"/>
                </a:solidFill>
              </a:rPr>
              <a:t>Model Evaluation</a:t>
            </a:r>
            <a:endParaRPr b="1" sz="800">
              <a:solidFill>
                <a:srgbClr val="212121"/>
              </a:solidFill>
            </a:endParaRPr>
          </a:p>
        </p:txBody>
      </p:sp>
      <p:sp>
        <p:nvSpPr>
          <p:cNvPr id="453" name="Google Shape;453;p52"/>
          <p:cNvSpPr/>
          <p:nvPr/>
        </p:nvSpPr>
        <p:spPr>
          <a:xfrm>
            <a:off x="7593302"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Next Steps</a:t>
            </a:r>
            <a:endParaRPr sz="800"/>
          </a:p>
        </p:txBody>
      </p:sp>
      <p:sp>
        <p:nvSpPr>
          <p:cNvPr id="454" name="Google Shape;454;p52"/>
          <p:cNvSpPr txBox="1"/>
          <p:nvPr/>
        </p:nvSpPr>
        <p:spPr>
          <a:xfrm>
            <a:off x="7982200" y="4563200"/>
            <a:ext cx="1057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Montserrat"/>
                <a:ea typeface="Montserrat"/>
                <a:cs typeface="Montserrat"/>
                <a:sym typeface="Montserrat"/>
              </a:rPr>
              <a:t>Speaker: Sherry</a:t>
            </a:r>
            <a:endParaRPr sz="700">
              <a:solidFill>
                <a:schemeClr val="lt1"/>
              </a:solidFill>
              <a:latin typeface="Montserrat"/>
              <a:ea typeface="Montserrat"/>
              <a:cs typeface="Montserrat"/>
              <a:sym typeface="Montserrat"/>
            </a:endParaRPr>
          </a:p>
        </p:txBody>
      </p:sp>
      <p:graphicFrame>
        <p:nvGraphicFramePr>
          <p:cNvPr id="455" name="Google Shape;455;p52"/>
          <p:cNvGraphicFramePr/>
          <p:nvPr/>
        </p:nvGraphicFramePr>
        <p:xfrm>
          <a:off x="1026200" y="1390700"/>
          <a:ext cx="3000000" cy="3000000"/>
        </p:xfrm>
        <a:graphic>
          <a:graphicData uri="http://schemas.openxmlformats.org/drawingml/2006/table">
            <a:tbl>
              <a:tblPr>
                <a:noFill/>
                <a:tableStyleId>{0BA54692-1B77-4644-A7ED-CFA85A2F3A57}</a:tableStyleId>
              </a:tblPr>
              <a:tblGrid>
                <a:gridCol w="1152250"/>
                <a:gridCol w="1152250"/>
                <a:gridCol w="1427300"/>
                <a:gridCol w="1277075"/>
              </a:tblGrid>
              <a:tr h="590525">
                <a:tc gridSpan="2" rowSpan="2">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553 Total Periods</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rowSpan="2" hMerge="1"/>
                <a:tc gridSpan="2">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Predicted</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hMerge="1"/>
              </a:tr>
              <a:tr h="590525">
                <a:tc gridSpan="2" vMerge="1"/>
                <a:tc hMerge="1" vMerge="1"/>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Normal</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Anomaly</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r>
              <a:tr h="732225">
                <a:tc rowSpan="2">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Actual</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rgbClr val="F3F3F3"/>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Normal</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347</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178</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707225">
                <a:tc vMerge="1"/>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Anomaly</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13</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15</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456" name="Google Shape;456;p52"/>
          <p:cNvPicPr preferRelativeResize="0"/>
          <p:nvPr/>
        </p:nvPicPr>
        <p:blipFill>
          <a:blip r:embed="rId3">
            <a:alphaModFix/>
          </a:blip>
          <a:stretch>
            <a:fillRect/>
          </a:stretch>
        </p:blipFill>
        <p:spPr>
          <a:xfrm>
            <a:off x="6547025" y="1390700"/>
            <a:ext cx="2087088" cy="2807724"/>
          </a:xfrm>
          <a:prstGeom prst="rect">
            <a:avLst/>
          </a:prstGeom>
          <a:noFill/>
          <a:ln>
            <a:noFill/>
          </a:ln>
        </p:spPr>
      </p:pic>
      <p:sp>
        <p:nvSpPr>
          <p:cNvPr id="457" name="Google Shape;457;p52"/>
          <p:cNvSpPr/>
          <p:nvPr/>
        </p:nvSpPr>
        <p:spPr>
          <a:xfrm>
            <a:off x="6576125" y="2266900"/>
            <a:ext cx="2028900" cy="125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2"/>
          <p:cNvSpPr/>
          <p:nvPr/>
        </p:nvSpPr>
        <p:spPr>
          <a:xfrm>
            <a:off x="6576125" y="3341700"/>
            <a:ext cx="2028900" cy="125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3"/>
          <p:cNvSpPr txBox="1"/>
          <p:nvPr>
            <p:ph type="title"/>
          </p:nvPr>
        </p:nvSpPr>
        <p:spPr>
          <a:xfrm>
            <a:off x="1026200" y="509275"/>
            <a:ext cx="6329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Evaluation - Confusion Matrix</a:t>
            </a:r>
            <a:endParaRPr/>
          </a:p>
        </p:txBody>
      </p:sp>
      <p:cxnSp>
        <p:nvCxnSpPr>
          <p:cNvPr id="464" name="Google Shape;464;p5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65" name="Google Shape;465;p53"/>
          <p:cNvSpPr/>
          <p:nvPr/>
        </p:nvSpPr>
        <p:spPr>
          <a:xfrm>
            <a:off x="-187650" y="4854800"/>
            <a:ext cx="1745700" cy="288600"/>
          </a:xfrm>
          <a:prstGeom prst="chevron">
            <a:avLst>
              <a:gd fmla="val 50000" name="adj"/>
            </a:avLst>
          </a:prstGeom>
          <a:gradFill>
            <a:gsLst>
              <a:gs pos="0">
                <a:srgbClr val="F1C232"/>
              </a:gs>
              <a:gs pos="100000">
                <a:schemeClr val="lt2"/>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Purpose &amp; Objectives</a:t>
            </a:r>
            <a:endParaRPr sz="800">
              <a:solidFill>
                <a:srgbClr val="212121"/>
              </a:solidFill>
            </a:endParaRPr>
          </a:p>
        </p:txBody>
      </p:sp>
      <p:sp>
        <p:nvSpPr>
          <p:cNvPr id="466" name="Google Shape;466;p53"/>
          <p:cNvSpPr/>
          <p:nvPr/>
        </p:nvSpPr>
        <p:spPr>
          <a:xfrm>
            <a:off x="1360560"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Model Flowchart</a:t>
            </a:r>
            <a:endParaRPr sz="800">
              <a:solidFill>
                <a:srgbClr val="212121"/>
              </a:solidFill>
            </a:endParaRPr>
          </a:p>
        </p:txBody>
      </p:sp>
      <p:sp>
        <p:nvSpPr>
          <p:cNvPr id="467" name="Google Shape;467;p53"/>
          <p:cNvSpPr/>
          <p:nvPr/>
        </p:nvSpPr>
        <p:spPr>
          <a:xfrm>
            <a:off x="2923714"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Beneish Model</a:t>
            </a:r>
            <a:endParaRPr sz="800">
              <a:solidFill>
                <a:srgbClr val="212121"/>
              </a:solidFill>
            </a:endParaRPr>
          </a:p>
        </p:txBody>
      </p:sp>
      <p:sp>
        <p:nvSpPr>
          <p:cNvPr id="468" name="Google Shape;468;p53"/>
          <p:cNvSpPr/>
          <p:nvPr/>
        </p:nvSpPr>
        <p:spPr>
          <a:xfrm>
            <a:off x="4476931"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Data Insights</a:t>
            </a:r>
            <a:endParaRPr sz="800">
              <a:solidFill>
                <a:srgbClr val="212121"/>
              </a:solidFill>
            </a:endParaRPr>
          </a:p>
        </p:txBody>
      </p:sp>
      <p:sp>
        <p:nvSpPr>
          <p:cNvPr id="469" name="Google Shape;469;p53"/>
          <p:cNvSpPr/>
          <p:nvPr/>
        </p:nvSpPr>
        <p:spPr>
          <a:xfrm>
            <a:off x="6035078"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212121"/>
                </a:solidFill>
              </a:rPr>
              <a:t>Model Evaluation</a:t>
            </a:r>
            <a:endParaRPr b="1" sz="800">
              <a:solidFill>
                <a:srgbClr val="212121"/>
              </a:solidFill>
            </a:endParaRPr>
          </a:p>
        </p:txBody>
      </p:sp>
      <p:sp>
        <p:nvSpPr>
          <p:cNvPr id="470" name="Google Shape;470;p53"/>
          <p:cNvSpPr/>
          <p:nvPr/>
        </p:nvSpPr>
        <p:spPr>
          <a:xfrm>
            <a:off x="7593302"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Next Steps</a:t>
            </a:r>
            <a:endParaRPr sz="800"/>
          </a:p>
        </p:txBody>
      </p:sp>
      <p:sp>
        <p:nvSpPr>
          <p:cNvPr id="471" name="Google Shape;471;p53"/>
          <p:cNvSpPr txBox="1"/>
          <p:nvPr/>
        </p:nvSpPr>
        <p:spPr>
          <a:xfrm>
            <a:off x="7982200" y="4563200"/>
            <a:ext cx="1057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Montserrat"/>
                <a:ea typeface="Montserrat"/>
                <a:cs typeface="Montserrat"/>
                <a:sym typeface="Montserrat"/>
              </a:rPr>
              <a:t>Speaker: Sherry</a:t>
            </a:r>
            <a:endParaRPr sz="700">
              <a:solidFill>
                <a:schemeClr val="lt1"/>
              </a:solidFill>
              <a:latin typeface="Montserrat"/>
              <a:ea typeface="Montserrat"/>
              <a:cs typeface="Montserrat"/>
              <a:sym typeface="Montserrat"/>
            </a:endParaRPr>
          </a:p>
        </p:txBody>
      </p:sp>
      <p:graphicFrame>
        <p:nvGraphicFramePr>
          <p:cNvPr id="472" name="Google Shape;472;p53"/>
          <p:cNvGraphicFramePr/>
          <p:nvPr/>
        </p:nvGraphicFramePr>
        <p:xfrm>
          <a:off x="1026200" y="1390700"/>
          <a:ext cx="3000000" cy="3000000"/>
        </p:xfrm>
        <a:graphic>
          <a:graphicData uri="http://schemas.openxmlformats.org/drawingml/2006/table">
            <a:tbl>
              <a:tblPr>
                <a:noFill/>
                <a:tableStyleId>{0BA54692-1B77-4644-A7ED-CFA85A2F3A57}</a:tableStyleId>
              </a:tblPr>
              <a:tblGrid>
                <a:gridCol w="1152250"/>
                <a:gridCol w="1152250"/>
                <a:gridCol w="1427300"/>
                <a:gridCol w="1277075"/>
              </a:tblGrid>
              <a:tr h="590525">
                <a:tc gridSpan="2" rowSpan="2">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553 Total Periods</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rowSpan="2" hMerge="1"/>
                <a:tc gridSpan="2">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Predicted</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hMerge="1"/>
              </a:tr>
              <a:tr h="590525">
                <a:tc gridSpan="2" vMerge="1"/>
                <a:tc hMerge="1" vMerge="1"/>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Normal</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Anomaly</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r>
              <a:tr h="732225">
                <a:tc rowSpan="2">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Actual</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rgbClr val="F3F3F3"/>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Normal</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347</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178</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707225">
                <a:tc vMerge="1"/>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Anomaly</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13</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15</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E9E9E"/>
                    </a:solidFill>
                  </a:tcPr>
                </a:tc>
              </a:tr>
            </a:tbl>
          </a:graphicData>
        </a:graphic>
      </p:graphicFrame>
      <p:pic>
        <p:nvPicPr>
          <p:cNvPr id="473" name="Google Shape;473;p53"/>
          <p:cNvPicPr preferRelativeResize="0"/>
          <p:nvPr/>
        </p:nvPicPr>
        <p:blipFill>
          <a:blip r:embed="rId3">
            <a:alphaModFix/>
          </a:blip>
          <a:stretch>
            <a:fillRect/>
          </a:stretch>
        </p:blipFill>
        <p:spPr>
          <a:xfrm>
            <a:off x="6547025" y="1390700"/>
            <a:ext cx="2087088" cy="2807724"/>
          </a:xfrm>
          <a:prstGeom prst="rect">
            <a:avLst/>
          </a:prstGeom>
          <a:noFill/>
          <a:ln>
            <a:noFill/>
          </a:ln>
        </p:spPr>
      </p:pic>
      <p:sp>
        <p:nvSpPr>
          <p:cNvPr id="474" name="Google Shape;474;p53"/>
          <p:cNvSpPr/>
          <p:nvPr/>
        </p:nvSpPr>
        <p:spPr>
          <a:xfrm>
            <a:off x="6576125" y="2266900"/>
            <a:ext cx="2028900" cy="125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3"/>
          <p:cNvSpPr/>
          <p:nvPr/>
        </p:nvSpPr>
        <p:spPr>
          <a:xfrm>
            <a:off x="6576125" y="3341700"/>
            <a:ext cx="2028900" cy="125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4"/>
          <p:cNvSpPr txBox="1"/>
          <p:nvPr>
            <p:ph type="title"/>
          </p:nvPr>
        </p:nvSpPr>
        <p:spPr>
          <a:xfrm>
            <a:off x="1026200" y="509275"/>
            <a:ext cx="6329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Evaluation - Confusion Matrix</a:t>
            </a:r>
            <a:endParaRPr/>
          </a:p>
        </p:txBody>
      </p:sp>
      <p:cxnSp>
        <p:nvCxnSpPr>
          <p:cNvPr id="481" name="Google Shape;481;p5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82" name="Google Shape;482;p54"/>
          <p:cNvSpPr/>
          <p:nvPr/>
        </p:nvSpPr>
        <p:spPr>
          <a:xfrm>
            <a:off x="-187650" y="4854800"/>
            <a:ext cx="1745700" cy="288600"/>
          </a:xfrm>
          <a:prstGeom prst="chevron">
            <a:avLst>
              <a:gd fmla="val 50000" name="adj"/>
            </a:avLst>
          </a:prstGeom>
          <a:gradFill>
            <a:gsLst>
              <a:gs pos="0">
                <a:srgbClr val="F1C232"/>
              </a:gs>
              <a:gs pos="100000">
                <a:schemeClr val="lt2"/>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Purpose &amp; Objectives</a:t>
            </a:r>
            <a:endParaRPr sz="800">
              <a:solidFill>
                <a:srgbClr val="212121"/>
              </a:solidFill>
            </a:endParaRPr>
          </a:p>
        </p:txBody>
      </p:sp>
      <p:sp>
        <p:nvSpPr>
          <p:cNvPr id="483" name="Google Shape;483;p54"/>
          <p:cNvSpPr/>
          <p:nvPr/>
        </p:nvSpPr>
        <p:spPr>
          <a:xfrm>
            <a:off x="1360560"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Model Flowchart</a:t>
            </a:r>
            <a:endParaRPr sz="800">
              <a:solidFill>
                <a:srgbClr val="212121"/>
              </a:solidFill>
            </a:endParaRPr>
          </a:p>
        </p:txBody>
      </p:sp>
      <p:sp>
        <p:nvSpPr>
          <p:cNvPr id="484" name="Google Shape;484;p54"/>
          <p:cNvSpPr/>
          <p:nvPr/>
        </p:nvSpPr>
        <p:spPr>
          <a:xfrm>
            <a:off x="2923714"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Beneish Model</a:t>
            </a:r>
            <a:endParaRPr sz="800">
              <a:solidFill>
                <a:srgbClr val="212121"/>
              </a:solidFill>
            </a:endParaRPr>
          </a:p>
        </p:txBody>
      </p:sp>
      <p:sp>
        <p:nvSpPr>
          <p:cNvPr id="485" name="Google Shape;485;p54"/>
          <p:cNvSpPr/>
          <p:nvPr/>
        </p:nvSpPr>
        <p:spPr>
          <a:xfrm>
            <a:off x="4476931"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Data Insights</a:t>
            </a:r>
            <a:endParaRPr sz="800">
              <a:solidFill>
                <a:srgbClr val="212121"/>
              </a:solidFill>
            </a:endParaRPr>
          </a:p>
        </p:txBody>
      </p:sp>
      <p:sp>
        <p:nvSpPr>
          <p:cNvPr id="486" name="Google Shape;486;p54"/>
          <p:cNvSpPr/>
          <p:nvPr/>
        </p:nvSpPr>
        <p:spPr>
          <a:xfrm>
            <a:off x="6035078"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212121"/>
                </a:solidFill>
              </a:rPr>
              <a:t>Model Evaluation</a:t>
            </a:r>
            <a:endParaRPr b="1" sz="800">
              <a:solidFill>
                <a:srgbClr val="212121"/>
              </a:solidFill>
            </a:endParaRPr>
          </a:p>
        </p:txBody>
      </p:sp>
      <p:sp>
        <p:nvSpPr>
          <p:cNvPr id="487" name="Google Shape;487;p54"/>
          <p:cNvSpPr/>
          <p:nvPr/>
        </p:nvSpPr>
        <p:spPr>
          <a:xfrm>
            <a:off x="7593302"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Next Steps</a:t>
            </a:r>
            <a:endParaRPr sz="800"/>
          </a:p>
        </p:txBody>
      </p:sp>
      <p:sp>
        <p:nvSpPr>
          <p:cNvPr id="488" name="Google Shape;488;p54"/>
          <p:cNvSpPr txBox="1"/>
          <p:nvPr/>
        </p:nvSpPr>
        <p:spPr>
          <a:xfrm>
            <a:off x="7982200" y="4563200"/>
            <a:ext cx="1057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Montserrat"/>
                <a:ea typeface="Montserrat"/>
                <a:cs typeface="Montserrat"/>
                <a:sym typeface="Montserrat"/>
              </a:rPr>
              <a:t>Speaker: Sherry</a:t>
            </a:r>
            <a:endParaRPr sz="700">
              <a:solidFill>
                <a:schemeClr val="lt1"/>
              </a:solidFill>
              <a:latin typeface="Montserrat"/>
              <a:ea typeface="Montserrat"/>
              <a:cs typeface="Montserrat"/>
              <a:sym typeface="Montserrat"/>
            </a:endParaRPr>
          </a:p>
        </p:txBody>
      </p:sp>
      <p:graphicFrame>
        <p:nvGraphicFramePr>
          <p:cNvPr id="489" name="Google Shape;489;p54"/>
          <p:cNvGraphicFramePr/>
          <p:nvPr/>
        </p:nvGraphicFramePr>
        <p:xfrm>
          <a:off x="1026200" y="1390700"/>
          <a:ext cx="3000000" cy="3000000"/>
        </p:xfrm>
        <a:graphic>
          <a:graphicData uri="http://schemas.openxmlformats.org/drawingml/2006/table">
            <a:tbl>
              <a:tblPr>
                <a:noFill/>
                <a:tableStyleId>{0BA54692-1B77-4644-A7ED-CFA85A2F3A57}</a:tableStyleId>
              </a:tblPr>
              <a:tblGrid>
                <a:gridCol w="1152250"/>
                <a:gridCol w="1152250"/>
                <a:gridCol w="1427300"/>
                <a:gridCol w="1277075"/>
              </a:tblGrid>
              <a:tr h="590525">
                <a:tc gridSpan="2" rowSpan="2">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553 Total Periods</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rowSpan="2" hMerge="1"/>
                <a:tc gridSpan="2">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Predicted</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hMerge="1"/>
              </a:tr>
              <a:tr h="590525">
                <a:tc gridSpan="2" vMerge="1"/>
                <a:tc hMerge="1" vMerge="1"/>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Normal</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Anomaly</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r>
              <a:tr h="732225">
                <a:tc rowSpan="2">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Actual</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rgbClr val="F3F3F3"/>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Normal</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347</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178</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E9E9E"/>
                    </a:solidFill>
                  </a:tcPr>
                </a:tc>
              </a:tr>
              <a:tr h="707225">
                <a:tc vMerge="1"/>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Anomaly</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13</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15</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490" name="Google Shape;490;p54"/>
          <p:cNvPicPr preferRelativeResize="0"/>
          <p:nvPr/>
        </p:nvPicPr>
        <p:blipFill>
          <a:blip r:embed="rId3">
            <a:alphaModFix/>
          </a:blip>
          <a:stretch>
            <a:fillRect/>
          </a:stretch>
        </p:blipFill>
        <p:spPr>
          <a:xfrm>
            <a:off x="6547025" y="1390700"/>
            <a:ext cx="2087088" cy="2807724"/>
          </a:xfrm>
          <a:prstGeom prst="rect">
            <a:avLst/>
          </a:prstGeom>
          <a:noFill/>
          <a:ln>
            <a:noFill/>
          </a:ln>
        </p:spPr>
      </p:pic>
      <p:sp>
        <p:nvSpPr>
          <p:cNvPr id="491" name="Google Shape;491;p54"/>
          <p:cNvSpPr/>
          <p:nvPr/>
        </p:nvSpPr>
        <p:spPr>
          <a:xfrm>
            <a:off x="6576125" y="2266900"/>
            <a:ext cx="2028900" cy="125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4"/>
          <p:cNvSpPr/>
          <p:nvPr/>
        </p:nvSpPr>
        <p:spPr>
          <a:xfrm>
            <a:off x="6576125" y="3341700"/>
            <a:ext cx="2028900" cy="125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6 Members</a:t>
            </a:r>
            <a:endParaRPr/>
          </a:p>
        </p:txBody>
      </p:sp>
      <p:sp>
        <p:nvSpPr>
          <p:cNvPr id="169" name="Google Shape;169;p37"/>
          <p:cNvSpPr txBox="1"/>
          <p:nvPr>
            <p:ph idx="2" type="title"/>
          </p:nvPr>
        </p:nvSpPr>
        <p:spPr>
          <a:xfrm>
            <a:off x="898399" y="2215825"/>
            <a:ext cx="16716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Sherry</a:t>
            </a:r>
            <a:endParaRPr/>
          </a:p>
        </p:txBody>
      </p:sp>
      <p:sp>
        <p:nvSpPr>
          <p:cNvPr id="170" name="Google Shape;170;p37"/>
          <p:cNvSpPr txBox="1"/>
          <p:nvPr>
            <p:ph idx="3" type="title"/>
          </p:nvPr>
        </p:nvSpPr>
        <p:spPr>
          <a:xfrm>
            <a:off x="2790274" y="2215825"/>
            <a:ext cx="16716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Keerthana</a:t>
            </a:r>
            <a:endParaRPr/>
          </a:p>
        </p:txBody>
      </p:sp>
      <p:sp>
        <p:nvSpPr>
          <p:cNvPr id="171" name="Google Shape;171;p37"/>
          <p:cNvSpPr txBox="1"/>
          <p:nvPr>
            <p:ph idx="5" type="title"/>
          </p:nvPr>
        </p:nvSpPr>
        <p:spPr>
          <a:xfrm>
            <a:off x="4682149" y="2215825"/>
            <a:ext cx="16716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Ella</a:t>
            </a:r>
            <a:endParaRPr/>
          </a:p>
        </p:txBody>
      </p:sp>
      <p:sp>
        <p:nvSpPr>
          <p:cNvPr id="172" name="Google Shape;172;p37"/>
          <p:cNvSpPr txBox="1"/>
          <p:nvPr>
            <p:ph idx="7" type="title"/>
          </p:nvPr>
        </p:nvSpPr>
        <p:spPr>
          <a:xfrm>
            <a:off x="6574024" y="2215825"/>
            <a:ext cx="16716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Kurtis</a:t>
            </a:r>
            <a:endParaRPr/>
          </a:p>
        </p:txBody>
      </p:sp>
      <p:sp>
        <p:nvSpPr>
          <p:cNvPr id="173" name="Google Shape;173;p37"/>
          <p:cNvSpPr/>
          <p:nvPr/>
        </p:nvSpPr>
        <p:spPr>
          <a:xfrm>
            <a:off x="5081750" y="1199625"/>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4" name="Google Shape;174;p3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75" name="Google Shape;175;p37"/>
          <p:cNvSpPr txBox="1"/>
          <p:nvPr>
            <p:ph idx="2" type="title"/>
          </p:nvPr>
        </p:nvSpPr>
        <p:spPr>
          <a:xfrm>
            <a:off x="2790274" y="4142250"/>
            <a:ext cx="16716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Nathan</a:t>
            </a:r>
            <a:endParaRPr/>
          </a:p>
        </p:txBody>
      </p:sp>
      <p:sp>
        <p:nvSpPr>
          <p:cNvPr id="176" name="Google Shape;176;p37"/>
          <p:cNvSpPr txBox="1"/>
          <p:nvPr>
            <p:ph idx="3" type="title"/>
          </p:nvPr>
        </p:nvSpPr>
        <p:spPr>
          <a:xfrm>
            <a:off x="4732374" y="4142250"/>
            <a:ext cx="16716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Thomas</a:t>
            </a:r>
            <a:endParaRPr/>
          </a:p>
        </p:txBody>
      </p:sp>
      <p:sp>
        <p:nvSpPr>
          <p:cNvPr id="177" name="Google Shape;177;p37"/>
          <p:cNvSpPr/>
          <p:nvPr/>
        </p:nvSpPr>
        <p:spPr>
          <a:xfrm>
            <a:off x="3189863" y="3126050"/>
            <a:ext cx="872400" cy="872400"/>
          </a:xfrm>
          <a:prstGeom prst="ellipse">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 name="Google Shape;178;p37"/>
          <p:cNvPicPr preferRelativeResize="0"/>
          <p:nvPr/>
        </p:nvPicPr>
        <p:blipFill rotWithShape="1">
          <a:blip r:embed="rId3">
            <a:alphaModFix/>
          </a:blip>
          <a:srcRect b="-2673" l="0" r="0" t="7526"/>
          <a:stretch/>
        </p:blipFill>
        <p:spPr>
          <a:xfrm>
            <a:off x="3155388" y="1199625"/>
            <a:ext cx="941375" cy="966499"/>
          </a:xfrm>
          <a:prstGeom prst="rect">
            <a:avLst/>
          </a:prstGeom>
          <a:noFill/>
          <a:ln>
            <a:noFill/>
          </a:ln>
        </p:spPr>
      </p:pic>
      <p:pic>
        <p:nvPicPr>
          <p:cNvPr id="179" name="Google Shape;179;p37"/>
          <p:cNvPicPr preferRelativeResize="0"/>
          <p:nvPr/>
        </p:nvPicPr>
        <p:blipFill>
          <a:blip r:embed="rId4">
            <a:alphaModFix/>
          </a:blip>
          <a:stretch>
            <a:fillRect/>
          </a:stretch>
        </p:blipFill>
        <p:spPr>
          <a:xfrm>
            <a:off x="3155401" y="3091549"/>
            <a:ext cx="941373" cy="941401"/>
          </a:xfrm>
          <a:prstGeom prst="rect">
            <a:avLst/>
          </a:prstGeom>
          <a:noFill/>
          <a:ln>
            <a:noFill/>
          </a:ln>
        </p:spPr>
      </p:pic>
      <p:pic>
        <p:nvPicPr>
          <p:cNvPr id="180" name="Google Shape;180;p37"/>
          <p:cNvPicPr preferRelativeResize="0"/>
          <p:nvPr/>
        </p:nvPicPr>
        <p:blipFill>
          <a:blip r:embed="rId5">
            <a:alphaModFix/>
          </a:blip>
          <a:stretch>
            <a:fillRect/>
          </a:stretch>
        </p:blipFill>
        <p:spPr>
          <a:xfrm>
            <a:off x="1297999" y="1199625"/>
            <a:ext cx="872400" cy="966510"/>
          </a:xfrm>
          <a:prstGeom prst="rect">
            <a:avLst/>
          </a:prstGeom>
          <a:noFill/>
          <a:ln>
            <a:noFill/>
          </a:ln>
        </p:spPr>
      </p:pic>
      <p:pic>
        <p:nvPicPr>
          <p:cNvPr id="181" name="Google Shape;181;p37"/>
          <p:cNvPicPr preferRelativeResize="0"/>
          <p:nvPr/>
        </p:nvPicPr>
        <p:blipFill>
          <a:blip r:embed="rId6">
            <a:alphaModFix/>
          </a:blip>
          <a:stretch>
            <a:fillRect/>
          </a:stretch>
        </p:blipFill>
        <p:spPr>
          <a:xfrm>
            <a:off x="5081751" y="3084325"/>
            <a:ext cx="872400" cy="955862"/>
          </a:xfrm>
          <a:prstGeom prst="rect">
            <a:avLst/>
          </a:prstGeom>
          <a:noFill/>
          <a:ln>
            <a:noFill/>
          </a:ln>
        </p:spPr>
      </p:pic>
      <p:pic>
        <p:nvPicPr>
          <p:cNvPr id="182" name="Google Shape;182;p37"/>
          <p:cNvPicPr preferRelativeResize="0"/>
          <p:nvPr/>
        </p:nvPicPr>
        <p:blipFill rotWithShape="1">
          <a:blip r:embed="rId7">
            <a:alphaModFix/>
          </a:blip>
          <a:srcRect b="64886" l="49472" r="16070" t="0"/>
          <a:stretch/>
        </p:blipFill>
        <p:spPr>
          <a:xfrm>
            <a:off x="6898125" y="1152575"/>
            <a:ext cx="1023401" cy="966499"/>
          </a:xfrm>
          <a:prstGeom prst="rect">
            <a:avLst/>
          </a:prstGeom>
          <a:noFill/>
          <a:ln>
            <a:noFill/>
          </a:ln>
        </p:spPr>
      </p:pic>
      <p:pic>
        <p:nvPicPr>
          <p:cNvPr id="183" name="Google Shape;183;p37"/>
          <p:cNvPicPr preferRelativeResize="0"/>
          <p:nvPr/>
        </p:nvPicPr>
        <p:blipFill rotWithShape="1">
          <a:blip r:embed="rId8">
            <a:alphaModFix/>
          </a:blip>
          <a:srcRect b="14918" l="2713" r="2723" t="14911"/>
          <a:stretch/>
        </p:blipFill>
        <p:spPr>
          <a:xfrm>
            <a:off x="5019850" y="1199624"/>
            <a:ext cx="955182" cy="96650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5"/>
          <p:cNvSpPr txBox="1"/>
          <p:nvPr>
            <p:ph type="title"/>
          </p:nvPr>
        </p:nvSpPr>
        <p:spPr>
          <a:xfrm>
            <a:off x="1026200" y="50927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Evaluation - </a:t>
            </a:r>
            <a:r>
              <a:rPr lang="en" sz="2000"/>
              <a:t>Confusion Matrix (New Regression of M-Score weights)</a:t>
            </a:r>
            <a:endParaRPr sz="2000"/>
          </a:p>
        </p:txBody>
      </p:sp>
      <p:cxnSp>
        <p:nvCxnSpPr>
          <p:cNvPr id="498" name="Google Shape;498;p5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99" name="Google Shape;499;p55"/>
          <p:cNvSpPr/>
          <p:nvPr/>
        </p:nvSpPr>
        <p:spPr>
          <a:xfrm>
            <a:off x="-187650" y="4854800"/>
            <a:ext cx="1745700" cy="288600"/>
          </a:xfrm>
          <a:prstGeom prst="chevron">
            <a:avLst>
              <a:gd fmla="val 50000" name="adj"/>
            </a:avLst>
          </a:prstGeom>
          <a:gradFill>
            <a:gsLst>
              <a:gs pos="0">
                <a:srgbClr val="F1C232"/>
              </a:gs>
              <a:gs pos="100000">
                <a:schemeClr val="lt2"/>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Purpose &amp; Objectives</a:t>
            </a:r>
            <a:endParaRPr sz="800">
              <a:solidFill>
                <a:srgbClr val="212121"/>
              </a:solidFill>
            </a:endParaRPr>
          </a:p>
        </p:txBody>
      </p:sp>
      <p:sp>
        <p:nvSpPr>
          <p:cNvPr id="500" name="Google Shape;500;p55"/>
          <p:cNvSpPr/>
          <p:nvPr/>
        </p:nvSpPr>
        <p:spPr>
          <a:xfrm>
            <a:off x="1360560"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Model Flowchart</a:t>
            </a:r>
            <a:endParaRPr sz="800">
              <a:solidFill>
                <a:srgbClr val="212121"/>
              </a:solidFill>
            </a:endParaRPr>
          </a:p>
        </p:txBody>
      </p:sp>
      <p:sp>
        <p:nvSpPr>
          <p:cNvPr id="501" name="Google Shape;501;p55"/>
          <p:cNvSpPr/>
          <p:nvPr/>
        </p:nvSpPr>
        <p:spPr>
          <a:xfrm>
            <a:off x="2923714"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Beneish Model</a:t>
            </a:r>
            <a:endParaRPr sz="800">
              <a:solidFill>
                <a:srgbClr val="212121"/>
              </a:solidFill>
            </a:endParaRPr>
          </a:p>
        </p:txBody>
      </p:sp>
      <p:sp>
        <p:nvSpPr>
          <p:cNvPr id="502" name="Google Shape;502;p55"/>
          <p:cNvSpPr/>
          <p:nvPr/>
        </p:nvSpPr>
        <p:spPr>
          <a:xfrm>
            <a:off x="4476931"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Data Insights</a:t>
            </a:r>
            <a:endParaRPr sz="800">
              <a:solidFill>
                <a:srgbClr val="212121"/>
              </a:solidFill>
            </a:endParaRPr>
          </a:p>
        </p:txBody>
      </p:sp>
      <p:sp>
        <p:nvSpPr>
          <p:cNvPr id="503" name="Google Shape;503;p55"/>
          <p:cNvSpPr/>
          <p:nvPr/>
        </p:nvSpPr>
        <p:spPr>
          <a:xfrm>
            <a:off x="6035078"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212121"/>
                </a:solidFill>
              </a:rPr>
              <a:t>Model Evaluation</a:t>
            </a:r>
            <a:endParaRPr b="1" sz="800">
              <a:solidFill>
                <a:srgbClr val="212121"/>
              </a:solidFill>
            </a:endParaRPr>
          </a:p>
        </p:txBody>
      </p:sp>
      <p:sp>
        <p:nvSpPr>
          <p:cNvPr id="504" name="Google Shape;504;p55"/>
          <p:cNvSpPr/>
          <p:nvPr/>
        </p:nvSpPr>
        <p:spPr>
          <a:xfrm>
            <a:off x="7593302"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Next Steps</a:t>
            </a:r>
            <a:endParaRPr sz="800"/>
          </a:p>
        </p:txBody>
      </p:sp>
      <p:sp>
        <p:nvSpPr>
          <p:cNvPr id="505" name="Google Shape;505;p55"/>
          <p:cNvSpPr txBox="1"/>
          <p:nvPr/>
        </p:nvSpPr>
        <p:spPr>
          <a:xfrm>
            <a:off x="7982200" y="4563200"/>
            <a:ext cx="1057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Montserrat"/>
                <a:ea typeface="Montserrat"/>
                <a:cs typeface="Montserrat"/>
                <a:sym typeface="Montserrat"/>
              </a:rPr>
              <a:t>Speaker: Sherry</a:t>
            </a:r>
            <a:endParaRPr sz="700">
              <a:solidFill>
                <a:schemeClr val="lt1"/>
              </a:solidFill>
              <a:latin typeface="Montserrat"/>
              <a:ea typeface="Montserrat"/>
              <a:cs typeface="Montserrat"/>
              <a:sym typeface="Montserrat"/>
            </a:endParaRPr>
          </a:p>
        </p:txBody>
      </p:sp>
      <p:graphicFrame>
        <p:nvGraphicFramePr>
          <p:cNvPr id="506" name="Google Shape;506;p55"/>
          <p:cNvGraphicFramePr/>
          <p:nvPr/>
        </p:nvGraphicFramePr>
        <p:xfrm>
          <a:off x="1026200" y="1390700"/>
          <a:ext cx="3000000" cy="3000000"/>
        </p:xfrm>
        <a:graphic>
          <a:graphicData uri="http://schemas.openxmlformats.org/drawingml/2006/table">
            <a:tbl>
              <a:tblPr>
                <a:noFill/>
                <a:tableStyleId>{0BA54692-1B77-4644-A7ED-CFA85A2F3A57}</a:tableStyleId>
              </a:tblPr>
              <a:tblGrid>
                <a:gridCol w="1152250"/>
                <a:gridCol w="1152250"/>
                <a:gridCol w="1427300"/>
                <a:gridCol w="1277075"/>
              </a:tblGrid>
              <a:tr h="590525">
                <a:tc gridSpan="2" rowSpan="2">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553 Total Periods</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rowSpan="2" hMerge="1"/>
                <a:tc gridSpan="2">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Predicted</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hMerge="1"/>
              </a:tr>
              <a:tr h="590525">
                <a:tc gridSpan="2" vMerge="1"/>
                <a:tc hMerge="1" vMerge="1"/>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Normal</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Anomaly</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r>
              <a:tr h="732225">
                <a:tc rowSpan="2">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Actual</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rgbClr val="F3F3F3"/>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Normal</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316</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209</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707225">
                <a:tc vMerge="1"/>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Anomaly</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16</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12</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6"/>
          <p:cNvSpPr txBox="1"/>
          <p:nvPr>
            <p:ph type="title"/>
          </p:nvPr>
        </p:nvSpPr>
        <p:spPr>
          <a:xfrm>
            <a:off x="1026200" y="50927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512" name="Google Shape;512;p56"/>
          <p:cNvSpPr txBox="1"/>
          <p:nvPr>
            <p:ph idx="1" type="body"/>
          </p:nvPr>
        </p:nvSpPr>
        <p:spPr>
          <a:xfrm>
            <a:off x="762550" y="1203900"/>
            <a:ext cx="7172100" cy="30927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t/>
            </a:r>
            <a:endParaRPr sz="1750"/>
          </a:p>
          <a:p>
            <a:pPr indent="-339725" lvl="0" marL="457200" rtl="0" algn="l">
              <a:lnSpc>
                <a:spcPct val="150000"/>
              </a:lnSpc>
              <a:spcBef>
                <a:spcPts val="1600"/>
              </a:spcBef>
              <a:spcAft>
                <a:spcPts val="0"/>
              </a:spcAft>
              <a:buSzPts val="1750"/>
              <a:buChar char="❖"/>
            </a:pPr>
            <a:r>
              <a:rPr lang="en" sz="1750"/>
              <a:t>Further investigating neural network approach</a:t>
            </a:r>
            <a:endParaRPr sz="1750"/>
          </a:p>
          <a:p>
            <a:pPr indent="-339725" lvl="0" marL="457200" rtl="0" algn="l">
              <a:lnSpc>
                <a:spcPct val="150000"/>
              </a:lnSpc>
              <a:spcBef>
                <a:spcPts val="0"/>
              </a:spcBef>
              <a:spcAft>
                <a:spcPts val="0"/>
              </a:spcAft>
              <a:buSzPts val="1750"/>
              <a:buChar char="❖"/>
            </a:pPr>
            <a:r>
              <a:rPr lang="en" sz="1750"/>
              <a:t>Implement feedback loop from investigated periods</a:t>
            </a:r>
            <a:endParaRPr sz="1750"/>
          </a:p>
          <a:p>
            <a:pPr indent="-339725" lvl="0" marL="457200" rtl="0" algn="l">
              <a:lnSpc>
                <a:spcPct val="150000"/>
              </a:lnSpc>
              <a:spcBef>
                <a:spcPts val="0"/>
              </a:spcBef>
              <a:spcAft>
                <a:spcPts val="0"/>
              </a:spcAft>
              <a:buSzPts val="1750"/>
              <a:buChar char="❖"/>
            </a:pPr>
            <a:r>
              <a:rPr lang="en" sz="1750"/>
              <a:t>Clustering for new regression / neural net factors</a:t>
            </a:r>
            <a:endParaRPr sz="1750"/>
          </a:p>
        </p:txBody>
      </p:sp>
      <p:cxnSp>
        <p:nvCxnSpPr>
          <p:cNvPr id="513" name="Google Shape;513;p5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514" name="Google Shape;514;p56"/>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
        <p:nvSpPr>
          <p:cNvPr id="515" name="Google Shape;515;p56"/>
          <p:cNvSpPr/>
          <p:nvPr/>
        </p:nvSpPr>
        <p:spPr>
          <a:xfrm>
            <a:off x="-187650" y="4854800"/>
            <a:ext cx="1745700" cy="288600"/>
          </a:xfrm>
          <a:prstGeom prst="chevron">
            <a:avLst>
              <a:gd fmla="val 50000" name="adj"/>
            </a:avLst>
          </a:prstGeom>
          <a:gradFill>
            <a:gsLst>
              <a:gs pos="0">
                <a:srgbClr val="F1C232"/>
              </a:gs>
              <a:gs pos="100000">
                <a:schemeClr val="lt2"/>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Purpose &amp; Objectives</a:t>
            </a:r>
            <a:endParaRPr sz="800">
              <a:solidFill>
                <a:srgbClr val="212121"/>
              </a:solidFill>
            </a:endParaRPr>
          </a:p>
        </p:txBody>
      </p:sp>
      <p:sp>
        <p:nvSpPr>
          <p:cNvPr id="516" name="Google Shape;516;p56"/>
          <p:cNvSpPr/>
          <p:nvPr/>
        </p:nvSpPr>
        <p:spPr>
          <a:xfrm>
            <a:off x="1360560"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Model Flowchart</a:t>
            </a:r>
            <a:endParaRPr sz="800">
              <a:solidFill>
                <a:srgbClr val="212121"/>
              </a:solidFill>
            </a:endParaRPr>
          </a:p>
        </p:txBody>
      </p:sp>
      <p:sp>
        <p:nvSpPr>
          <p:cNvPr id="517" name="Google Shape;517;p56"/>
          <p:cNvSpPr/>
          <p:nvPr/>
        </p:nvSpPr>
        <p:spPr>
          <a:xfrm>
            <a:off x="2923714"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Beneish Model</a:t>
            </a:r>
            <a:endParaRPr sz="800">
              <a:solidFill>
                <a:srgbClr val="212121"/>
              </a:solidFill>
            </a:endParaRPr>
          </a:p>
        </p:txBody>
      </p:sp>
      <p:sp>
        <p:nvSpPr>
          <p:cNvPr id="518" name="Google Shape;518;p56"/>
          <p:cNvSpPr/>
          <p:nvPr/>
        </p:nvSpPr>
        <p:spPr>
          <a:xfrm>
            <a:off x="4476931"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Data Insights</a:t>
            </a:r>
            <a:endParaRPr sz="800">
              <a:solidFill>
                <a:srgbClr val="212121"/>
              </a:solidFill>
            </a:endParaRPr>
          </a:p>
        </p:txBody>
      </p:sp>
      <p:sp>
        <p:nvSpPr>
          <p:cNvPr id="519" name="Google Shape;519;p56"/>
          <p:cNvSpPr/>
          <p:nvPr/>
        </p:nvSpPr>
        <p:spPr>
          <a:xfrm>
            <a:off x="6035078"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Model Evaluation</a:t>
            </a:r>
            <a:endParaRPr sz="800">
              <a:solidFill>
                <a:srgbClr val="212121"/>
              </a:solidFill>
            </a:endParaRPr>
          </a:p>
        </p:txBody>
      </p:sp>
      <p:sp>
        <p:nvSpPr>
          <p:cNvPr id="520" name="Google Shape;520;p56"/>
          <p:cNvSpPr/>
          <p:nvPr/>
        </p:nvSpPr>
        <p:spPr>
          <a:xfrm>
            <a:off x="7593302"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212121"/>
                </a:solidFill>
              </a:rPr>
              <a:t>Next Steps</a:t>
            </a:r>
            <a:endParaRPr b="1" sz="800">
              <a:solidFill>
                <a:srgbClr val="212121"/>
              </a:solidFill>
            </a:endParaRPr>
          </a:p>
        </p:txBody>
      </p:sp>
      <p:sp>
        <p:nvSpPr>
          <p:cNvPr id="521" name="Google Shape;521;p56"/>
          <p:cNvSpPr txBox="1"/>
          <p:nvPr/>
        </p:nvSpPr>
        <p:spPr>
          <a:xfrm>
            <a:off x="7982200" y="4563200"/>
            <a:ext cx="1057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Montserrat"/>
                <a:ea typeface="Montserrat"/>
                <a:cs typeface="Montserrat"/>
                <a:sym typeface="Montserrat"/>
              </a:rPr>
              <a:t>Speaker: Nathan</a:t>
            </a:r>
            <a:endParaRPr sz="700">
              <a:solidFill>
                <a:schemeClr val="lt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7"/>
          <p:cNvSpPr txBox="1"/>
          <p:nvPr>
            <p:ph type="title"/>
          </p:nvPr>
        </p:nvSpPr>
        <p:spPr>
          <a:xfrm>
            <a:off x="762550" y="48917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 K-Means Clustering</a:t>
            </a:r>
            <a:endParaRPr/>
          </a:p>
        </p:txBody>
      </p:sp>
      <p:cxnSp>
        <p:nvCxnSpPr>
          <p:cNvPr id="527" name="Google Shape;527;p5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528" name="Google Shape;528;p57"/>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
        <p:nvSpPr>
          <p:cNvPr id="529" name="Google Shape;529;p57"/>
          <p:cNvSpPr/>
          <p:nvPr/>
        </p:nvSpPr>
        <p:spPr>
          <a:xfrm>
            <a:off x="-187650" y="4854800"/>
            <a:ext cx="1745700" cy="288600"/>
          </a:xfrm>
          <a:prstGeom prst="chevron">
            <a:avLst>
              <a:gd fmla="val 50000" name="adj"/>
            </a:avLst>
          </a:prstGeom>
          <a:gradFill>
            <a:gsLst>
              <a:gs pos="0">
                <a:srgbClr val="F1C232"/>
              </a:gs>
              <a:gs pos="100000">
                <a:schemeClr val="lt2"/>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Purpose &amp; Objectives</a:t>
            </a:r>
            <a:endParaRPr sz="800">
              <a:solidFill>
                <a:srgbClr val="212121"/>
              </a:solidFill>
            </a:endParaRPr>
          </a:p>
        </p:txBody>
      </p:sp>
      <p:sp>
        <p:nvSpPr>
          <p:cNvPr id="530" name="Google Shape;530;p57"/>
          <p:cNvSpPr/>
          <p:nvPr/>
        </p:nvSpPr>
        <p:spPr>
          <a:xfrm>
            <a:off x="1360560"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Model Flowchart</a:t>
            </a:r>
            <a:endParaRPr sz="800">
              <a:solidFill>
                <a:srgbClr val="212121"/>
              </a:solidFill>
            </a:endParaRPr>
          </a:p>
        </p:txBody>
      </p:sp>
      <p:sp>
        <p:nvSpPr>
          <p:cNvPr id="531" name="Google Shape;531;p57"/>
          <p:cNvSpPr/>
          <p:nvPr/>
        </p:nvSpPr>
        <p:spPr>
          <a:xfrm>
            <a:off x="2923714"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Beneish Model</a:t>
            </a:r>
            <a:endParaRPr sz="800">
              <a:solidFill>
                <a:srgbClr val="212121"/>
              </a:solidFill>
            </a:endParaRPr>
          </a:p>
        </p:txBody>
      </p:sp>
      <p:sp>
        <p:nvSpPr>
          <p:cNvPr id="532" name="Google Shape;532;p57"/>
          <p:cNvSpPr/>
          <p:nvPr/>
        </p:nvSpPr>
        <p:spPr>
          <a:xfrm>
            <a:off x="4476931"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Data Insights</a:t>
            </a:r>
            <a:endParaRPr sz="800">
              <a:solidFill>
                <a:srgbClr val="212121"/>
              </a:solidFill>
            </a:endParaRPr>
          </a:p>
        </p:txBody>
      </p:sp>
      <p:sp>
        <p:nvSpPr>
          <p:cNvPr id="533" name="Google Shape;533;p57"/>
          <p:cNvSpPr/>
          <p:nvPr/>
        </p:nvSpPr>
        <p:spPr>
          <a:xfrm>
            <a:off x="6035078"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Model Evaluation</a:t>
            </a:r>
            <a:endParaRPr sz="800">
              <a:solidFill>
                <a:srgbClr val="212121"/>
              </a:solidFill>
            </a:endParaRPr>
          </a:p>
        </p:txBody>
      </p:sp>
      <p:sp>
        <p:nvSpPr>
          <p:cNvPr id="534" name="Google Shape;534;p57"/>
          <p:cNvSpPr/>
          <p:nvPr/>
        </p:nvSpPr>
        <p:spPr>
          <a:xfrm>
            <a:off x="7593302"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212121"/>
                </a:solidFill>
              </a:rPr>
              <a:t>Next Steps</a:t>
            </a:r>
            <a:endParaRPr b="1" sz="800">
              <a:solidFill>
                <a:srgbClr val="212121"/>
              </a:solidFill>
            </a:endParaRPr>
          </a:p>
        </p:txBody>
      </p:sp>
      <p:sp>
        <p:nvSpPr>
          <p:cNvPr id="535" name="Google Shape;535;p57"/>
          <p:cNvSpPr txBox="1"/>
          <p:nvPr/>
        </p:nvSpPr>
        <p:spPr>
          <a:xfrm>
            <a:off x="7982200" y="4563200"/>
            <a:ext cx="1057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Montserrat"/>
                <a:ea typeface="Montserrat"/>
                <a:cs typeface="Montserrat"/>
                <a:sym typeface="Montserrat"/>
              </a:rPr>
              <a:t>Speaker: Thomas</a:t>
            </a:r>
            <a:endParaRPr sz="700">
              <a:solidFill>
                <a:schemeClr val="lt1"/>
              </a:solidFill>
              <a:latin typeface="Montserrat"/>
              <a:ea typeface="Montserrat"/>
              <a:cs typeface="Montserrat"/>
              <a:sym typeface="Montserrat"/>
            </a:endParaRPr>
          </a:p>
        </p:txBody>
      </p:sp>
      <p:sp>
        <p:nvSpPr>
          <p:cNvPr id="536" name="Google Shape;536;p57"/>
          <p:cNvSpPr txBox="1"/>
          <p:nvPr>
            <p:ph idx="1" type="body"/>
          </p:nvPr>
        </p:nvSpPr>
        <p:spPr>
          <a:xfrm>
            <a:off x="263800" y="1077500"/>
            <a:ext cx="5539200" cy="348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Char char="❖"/>
            </a:pPr>
            <a:r>
              <a:rPr lang="en" sz="1400"/>
              <a:t>How it works: takes data points as the input and groups them into k clusters</a:t>
            </a:r>
            <a:endParaRPr sz="1400"/>
          </a:p>
          <a:p>
            <a:pPr indent="-317500" lvl="0" marL="457200" rtl="0" algn="l">
              <a:lnSpc>
                <a:spcPct val="115000"/>
              </a:lnSpc>
              <a:spcBef>
                <a:spcPts val="0"/>
              </a:spcBef>
              <a:spcAft>
                <a:spcPts val="0"/>
              </a:spcAft>
              <a:buSzPts val="1400"/>
              <a:buChar char="❖"/>
            </a:pPr>
            <a:r>
              <a:rPr lang="en" sz="1400"/>
              <a:t>For the future, K-means could be used to detect and remove outliers</a:t>
            </a:r>
            <a:endParaRPr sz="1400"/>
          </a:p>
          <a:p>
            <a:pPr indent="-317500" lvl="0" marL="457200" rtl="0" algn="l">
              <a:lnSpc>
                <a:spcPct val="115000"/>
              </a:lnSpc>
              <a:spcBef>
                <a:spcPts val="0"/>
              </a:spcBef>
              <a:spcAft>
                <a:spcPts val="0"/>
              </a:spcAft>
              <a:buSzPts val="1400"/>
              <a:buChar char="❖"/>
            </a:pPr>
            <a:r>
              <a:rPr lang="en" sz="1400"/>
              <a:t>K-means would present interesting patterns or trends </a:t>
            </a:r>
            <a:endParaRPr sz="1400"/>
          </a:p>
          <a:p>
            <a:pPr indent="0" lvl="0" marL="0" rtl="0" algn="l">
              <a:lnSpc>
                <a:spcPct val="115000"/>
              </a:lnSpc>
              <a:spcBef>
                <a:spcPts val="1600"/>
              </a:spcBef>
              <a:spcAft>
                <a:spcPts val="1600"/>
              </a:spcAft>
              <a:buNone/>
            </a:pPr>
            <a:r>
              <a:t/>
            </a:r>
            <a:endParaRPr sz="1100"/>
          </a:p>
        </p:txBody>
      </p:sp>
      <p:pic>
        <p:nvPicPr>
          <p:cNvPr id="537" name="Google Shape;537;p57"/>
          <p:cNvPicPr preferRelativeResize="0"/>
          <p:nvPr/>
        </p:nvPicPr>
        <p:blipFill>
          <a:blip r:embed="rId3">
            <a:alphaModFix/>
          </a:blip>
          <a:stretch>
            <a:fillRect/>
          </a:stretch>
        </p:blipFill>
        <p:spPr>
          <a:xfrm>
            <a:off x="6289300" y="351600"/>
            <a:ext cx="2763001" cy="1905273"/>
          </a:xfrm>
          <a:prstGeom prst="rect">
            <a:avLst/>
          </a:prstGeom>
          <a:noFill/>
          <a:ln>
            <a:noFill/>
          </a:ln>
        </p:spPr>
      </p:pic>
      <p:pic>
        <p:nvPicPr>
          <p:cNvPr id="538" name="Google Shape;538;p57"/>
          <p:cNvPicPr preferRelativeResize="0"/>
          <p:nvPr/>
        </p:nvPicPr>
        <p:blipFill>
          <a:blip r:embed="rId4">
            <a:alphaModFix/>
          </a:blip>
          <a:stretch>
            <a:fillRect/>
          </a:stretch>
        </p:blipFill>
        <p:spPr>
          <a:xfrm>
            <a:off x="6289300" y="2476933"/>
            <a:ext cx="2663274" cy="2157268"/>
          </a:xfrm>
          <a:prstGeom prst="rect">
            <a:avLst/>
          </a:prstGeom>
          <a:noFill/>
          <a:ln>
            <a:noFill/>
          </a:ln>
        </p:spPr>
      </p:pic>
      <p:pic>
        <p:nvPicPr>
          <p:cNvPr id="539" name="Google Shape;539;p57"/>
          <p:cNvPicPr preferRelativeResize="0"/>
          <p:nvPr/>
        </p:nvPicPr>
        <p:blipFill>
          <a:blip r:embed="rId5">
            <a:alphaModFix/>
          </a:blip>
          <a:stretch>
            <a:fillRect/>
          </a:stretch>
        </p:blipFill>
        <p:spPr>
          <a:xfrm>
            <a:off x="955663" y="3273650"/>
            <a:ext cx="3455525" cy="1462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8"/>
          <p:cNvSpPr txBox="1"/>
          <p:nvPr>
            <p:ph type="ctrTitle"/>
          </p:nvPr>
        </p:nvSpPr>
        <p:spPr>
          <a:xfrm>
            <a:off x="3734050" y="1501750"/>
            <a:ext cx="5076900" cy="204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100"/>
              <a:t>Thank you for listening</a:t>
            </a:r>
            <a:endParaRPr sz="5100"/>
          </a:p>
        </p:txBody>
      </p:sp>
      <p:sp>
        <p:nvSpPr>
          <p:cNvPr id="545" name="Google Shape;545;p58"/>
          <p:cNvSpPr txBox="1"/>
          <p:nvPr>
            <p:ph idx="1" type="subTitle"/>
          </p:nvPr>
        </p:nvSpPr>
        <p:spPr>
          <a:xfrm>
            <a:off x="4420275" y="3549850"/>
            <a:ext cx="3940200" cy="464700"/>
          </a:xfrm>
          <a:prstGeom prst="rect">
            <a:avLst/>
          </a:prstGeom>
        </p:spPr>
        <p:txBody>
          <a:bodyPr anchorCtr="0" anchor="t" bIns="91425" lIns="91425" spcFirstLastPara="1" rIns="91425" wrap="square" tIns="91425">
            <a:noAutofit/>
          </a:bodyPr>
          <a:lstStyle/>
          <a:p>
            <a:pPr indent="-317500" lvl="0" marL="457200" rtl="0" algn="ctr">
              <a:spcBef>
                <a:spcPts val="0"/>
              </a:spcBef>
              <a:spcAft>
                <a:spcPts val="0"/>
              </a:spcAft>
              <a:buSzPts val="1400"/>
              <a:buChar char="-"/>
            </a:pPr>
            <a:r>
              <a:rPr lang="en"/>
              <a:t>GROUP 6</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8"/>
          <p:cNvSpPr txBox="1"/>
          <p:nvPr>
            <p:ph type="title"/>
          </p:nvPr>
        </p:nvSpPr>
        <p:spPr>
          <a:xfrm>
            <a:off x="1026200" y="50927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Purpose and Objectives</a:t>
            </a:r>
            <a:endParaRPr/>
          </a:p>
        </p:txBody>
      </p:sp>
      <p:sp>
        <p:nvSpPr>
          <p:cNvPr id="189" name="Google Shape;189;p38"/>
          <p:cNvSpPr txBox="1"/>
          <p:nvPr>
            <p:ph idx="1" type="body"/>
          </p:nvPr>
        </p:nvSpPr>
        <p:spPr>
          <a:xfrm>
            <a:off x="762550" y="1203900"/>
            <a:ext cx="7172100" cy="30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50"/>
              <a:t>The Problem:</a:t>
            </a:r>
            <a:endParaRPr b="1" sz="1750"/>
          </a:p>
          <a:p>
            <a:pPr indent="-339725" lvl="0" marL="457200" rtl="0" algn="l">
              <a:spcBef>
                <a:spcPts val="1600"/>
              </a:spcBef>
              <a:spcAft>
                <a:spcPts val="0"/>
              </a:spcAft>
              <a:buSzPts val="1750"/>
              <a:buChar char="❖"/>
            </a:pPr>
            <a:r>
              <a:rPr lang="en" sz="1750"/>
              <a:t>Companies misrepresent their operations (intentionally or unintentionally) in their financial statements</a:t>
            </a:r>
            <a:endParaRPr sz="1750"/>
          </a:p>
          <a:p>
            <a:pPr indent="-339725" lvl="0" marL="457200" rtl="0" algn="l">
              <a:spcBef>
                <a:spcPts val="0"/>
              </a:spcBef>
              <a:spcAft>
                <a:spcPts val="0"/>
              </a:spcAft>
              <a:buSzPts val="1750"/>
              <a:buChar char="❖"/>
            </a:pPr>
            <a:r>
              <a:rPr lang="en" sz="1750"/>
              <a:t>This is difficult to identify manually and generally relies on tip-offs</a:t>
            </a:r>
            <a:endParaRPr sz="1750"/>
          </a:p>
          <a:p>
            <a:pPr indent="0" lvl="0" marL="0" rtl="0" algn="l">
              <a:spcBef>
                <a:spcPts val="1600"/>
              </a:spcBef>
              <a:spcAft>
                <a:spcPts val="0"/>
              </a:spcAft>
              <a:buNone/>
            </a:pPr>
            <a:r>
              <a:rPr b="1" lang="en" sz="1750"/>
              <a:t>The Objective:</a:t>
            </a:r>
            <a:endParaRPr b="1" sz="1750"/>
          </a:p>
          <a:p>
            <a:pPr indent="-339725" lvl="0" marL="457200" rtl="0" algn="l">
              <a:spcBef>
                <a:spcPts val="1600"/>
              </a:spcBef>
              <a:spcAft>
                <a:spcPts val="0"/>
              </a:spcAft>
              <a:buSzPts val="1750"/>
              <a:buChar char="❖"/>
            </a:pPr>
            <a:r>
              <a:rPr lang="en" sz="1750"/>
              <a:t>Develop a data model that can automatically identify periods where suspicious or </a:t>
            </a:r>
            <a:r>
              <a:rPr lang="en" sz="1750"/>
              <a:t>fraudulent</a:t>
            </a:r>
            <a:r>
              <a:rPr lang="en" sz="1750"/>
              <a:t> re</a:t>
            </a:r>
            <a:r>
              <a:rPr lang="en" sz="1750"/>
              <a:t>porting</a:t>
            </a:r>
            <a:r>
              <a:rPr lang="en" sz="1750"/>
              <a:t> occurred</a:t>
            </a:r>
            <a:endParaRPr sz="1750"/>
          </a:p>
          <a:p>
            <a:pPr indent="0" lvl="0" marL="0" rtl="0" algn="l">
              <a:spcBef>
                <a:spcPts val="1600"/>
              </a:spcBef>
              <a:spcAft>
                <a:spcPts val="1600"/>
              </a:spcAft>
              <a:buNone/>
            </a:pPr>
            <a:r>
              <a:t/>
            </a:r>
            <a:endParaRPr sz="1750"/>
          </a:p>
        </p:txBody>
      </p:sp>
      <p:cxnSp>
        <p:nvCxnSpPr>
          <p:cNvPr id="190" name="Google Shape;190;p3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91" name="Google Shape;191;p38"/>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
        <p:nvSpPr>
          <p:cNvPr id="192" name="Google Shape;192;p38"/>
          <p:cNvSpPr/>
          <p:nvPr/>
        </p:nvSpPr>
        <p:spPr>
          <a:xfrm>
            <a:off x="-187650" y="4854800"/>
            <a:ext cx="1745700" cy="288600"/>
          </a:xfrm>
          <a:prstGeom prst="chevron">
            <a:avLst>
              <a:gd fmla="val 50000" name="adj"/>
            </a:avLst>
          </a:prstGeom>
          <a:gradFill>
            <a:gsLst>
              <a:gs pos="0">
                <a:srgbClr val="F1C232"/>
              </a:gs>
              <a:gs pos="100000">
                <a:schemeClr val="lt2"/>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212121"/>
                </a:solidFill>
              </a:rPr>
              <a:t>Purpose &amp; Objectives</a:t>
            </a:r>
            <a:endParaRPr b="1" sz="800">
              <a:solidFill>
                <a:srgbClr val="212121"/>
              </a:solidFill>
            </a:endParaRPr>
          </a:p>
        </p:txBody>
      </p:sp>
      <p:sp>
        <p:nvSpPr>
          <p:cNvPr id="193" name="Google Shape;193;p38"/>
          <p:cNvSpPr/>
          <p:nvPr/>
        </p:nvSpPr>
        <p:spPr>
          <a:xfrm>
            <a:off x="1360560"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Model Flowchart</a:t>
            </a:r>
            <a:endParaRPr sz="800"/>
          </a:p>
        </p:txBody>
      </p:sp>
      <p:sp>
        <p:nvSpPr>
          <p:cNvPr id="194" name="Google Shape;194;p38"/>
          <p:cNvSpPr/>
          <p:nvPr/>
        </p:nvSpPr>
        <p:spPr>
          <a:xfrm>
            <a:off x="2923714"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Beneish Model</a:t>
            </a:r>
            <a:endParaRPr sz="800"/>
          </a:p>
        </p:txBody>
      </p:sp>
      <p:sp>
        <p:nvSpPr>
          <p:cNvPr id="195" name="Google Shape;195;p38"/>
          <p:cNvSpPr/>
          <p:nvPr/>
        </p:nvSpPr>
        <p:spPr>
          <a:xfrm>
            <a:off x="4476931"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Data Insights</a:t>
            </a:r>
            <a:endParaRPr sz="800">
              <a:solidFill>
                <a:schemeClr val="lt1"/>
              </a:solidFill>
            </a:endParaRPr>
          </a:p>
        </p:txBody>
      </p:sp>
      <p:sp>
        <p:nvSpPr>
          <p:cNvPr id="196" name="Google Shape;196;p38"/>
          <p:cNvSpPr/>
          <p:nvPr/>
        </p:nvSpPr>
        <p:spPr>
          <a:xfrm>
            <a:off x="6035078"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Model Evaluation</a:t>
            </a:r>
            <a:endParaRPr sz="800"/>
          </a:p>
        </p:txBody>
      </p:sp>
      <p:sp>
        <p:nvSpPr>
          <p:cNvPr id="197" name="Google Shape;197;p38"/>
          <p:cNvSpPr/>
          <p:nvPr/>
        </p:nvSpPr>
        <p:spPr>
          <a:xfrm>
            <a:off x="7593302"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Next</a:t>
            </a:r>
            <a:r>
              <a:rPr lang="en" sz="800">
                <a:solidFill>
                  <a:schemeClr val="lt1"/>
                </a:solidFill>
              </a:rPr>
              <a:t> Steps</a:t>
            </a:r>
            <a:endParaRPr sz="800"/>
          </a:p>
        </p:txBody>
      </p:sp>
      <p:sp>
        <p:nvSpPr>
          <p:cNvPr id="198" name="Google Shape;198;p38"/>
          <p:cNvSpPr txBox="1"/>
          <p:nvPr/>
        </p:nvSpPr>
        <p:spPr>
          <a:xfrm>
            <a:off x="7982200" y="4563200"/>
            <a:ext cx="1057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Montserrat"/>
                <a:ea typeface="Montserrat"/>
                <a:cs typeface="Montserrat"/>
                <a:sym typeface="Montserrat"/>
              </a:rPr>
              <a:t>Speaker: Ella</a:t>
            </a:r>
            <a:endParaRPr sz="700">
              <a:solidFill>
                <a:schemeClr val="l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9"/>
          <p:cNvSpPr txBox="1"/>
          <p:nvPr>
            <p:ph type="title"/>
          </p:nvPr>
        </p:nvSpPr>
        <p:spPr>
          <a:xfrm>
            <a:off x="1026200" y="50927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Flowchart</a:t>
            </a:r>
            <a:endParaRPr/>
          </a:p>
        </p:txBody>
      </p:sp>
      <p:cxnSp>
        <p:nvCxnSpPr>
          <p:cNvPr id="204" name="Google Shape;204;p3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05" name="Google Shape;205;p39"/>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
        <p:nvSpPr>
          <p:cNvPr id="206" name="Google Shape;206;p39"/>
          <p:cNvSpPr/>
          <p:nvPr/>
        </p:nvSpPr>
        <p:spPr>
          <a:xfrm>
            <a:off x="-187650" y="4854800"/>
            <a:ext cx="1745700" cy="288600"/>
          </a:xfrm>
          <a:prstGeom prst="chevron">
            <a:avLst>
              <a:gd fmla="val 50000" name="adj"/>
            </a:avLst>
          </a:prstGeom>
          <a:gradFill>
            <a:gsLst>
              <a:gs pos="0">
                <a:srgbClr val="F1C232"/>
              </a:gs>
              <a:gs pos="100000">
                <a:schemeClr val="lt2"/>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Purpose &amp; Objectives</a:t>
            </a:r>
            <a:endParaRPr sz="800">
              <a:solidFill>
                <a:srgbClr val="212121"/>
              </a:solidFill>
            </a:endParaRPr>
          </a:p>
        </p:txBody>
      </p:sp>
      <p:sp>
        <p:nvSpPr>
          <p:cNvPr id="207" name="Google Shape;207;p39"/>
          <p:cNvSpPr/>
          <p:nvPr/>
        </p:nvSpPr>
        <p:spPr>
          <a:xfrm>
            <a:off x="1360560"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212121"/>
                </a:solidFill>
              </a:rPr>
              <a:t>Model Flowchart</a:t>
            </a:r>
            <a:endParaRPr b="1" sz="800">
              <a:solidFill>
                <a:srgbClr val="212121"/>
              </a:solidFill>
            </a:endParaRPr>
          </a:p>
        </p:txBody>
      </p:sp>
      <p:sp>
        <p:nvSpPr>
          <p:cNvPr id="208" name="Google Shape;208;p39"/>
          <p:cNvSpPr/>
          <p:nvPr/>
        </p:nvSpPr>
        <p:spPr>
          <a:xfrm>
            <a:off x="2923714"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Beneish Model</a:t>
            </a:r>
            <a:endParaRPr sz="800"/>
          </a:p>
        </p:txBody>
      </p:sp>
      <p:sp>
        <p:nvSpPr>
          <p:cNvPr id="209" name="Google Shape;209;p39"/>
          <p:cNvSpPr/>
          <p:nvPr/>
        </p:nvSpPr>
        <p:spPr>
          <a:xfrm>
            <a:off x="4476931"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Data Insights</a:t>
            </a:r>
            <a:endParaRPr sz="800">
              <a:solidFill>
                <a:schemeClr val="lt1"/>
              </a:solidFill>
            </a:endParaRPr>
          </a:p>
        </p:txBody>
      </p:sp>
      <p:sp>
        <p:nvSpPr>
          <p:cNvPr id="210" name="Google Shape;210;p39"/>
          <p:cNvSpPr/>
          <p:nvPr/>
        </p:nvSpPr>
        <p:spPr>
          <a:xfrm>
            <a:off x="6035078"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Model Evaluation</a:t>
            </a:r>
            <a:endParaRPr sz="800"/>
          </a:p>
        </p:txBody>
      </p:sp>
      <p:sp>
        <p:nvSpPr>
          <p:cNvPr id="211" name="Google Shape;211;p39"/>
          <p:cNvSpPr/>
          <p:nvPr/>
        </p:nvSpPr>
        <p:spPr>
          <a:xfrm>
            <a:off x="7593302"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Next Steps</a:t>
            </a:r>
            <a:endParaRPr sz="800"/>
          </a:p>
        </p:txBody>
      </p:sp>
      <p:sp>
        <p:nvSpPr>
          <p:cNvPr id="212" name="Google Shape;212;p39"/>
          <p:cNvSpPr txBox="1"/>
          <p:nvPr/>
        </p:nvSpPr>
        <p:spPr>
          <a:xfrm>
            <a:off x="7982200" y="4563200"/>
            <a:ext cx="1057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Montserrat"/>
                <a:ea typeface="Montserrat"/>
                <a:cs typeface="Montserrat"/>
                <a:sym typeface="Montserrat"/>
              </a:rPr>
              <a:t>Speaker: Ella</a:t>
            </a:r>
            <a:endParaRPr sz="700">
              <a:solidFill>
                <a:schemeClr val="lt1"/>
              </a:solidFill>
              <a:latin typeface="Montserrat"/>
              <a:ea typeface="Montserrat"/>
              <a:cs typeface="Montserrat"/>
              <a:sym typeface="Montserrat"/>
            </a:endParaRPr>
          </a:p>
        </p:txBody>
      </p:sp>
      <p:pic>
        <p:nvPicPr>
          <p:cNvPr id="213" name="Google Shape;213;p39"/>
          <p:cNvPicPr preferRelativeResize="0"/>
          <p:nvPr/>
        </p:nvPicPr>
        <p:blipFill>
          <a:blip r:embed="rId3">
            <a:alphaModFix/>
          </a:blip>
          <a:stretch>
            <a:fillRect/>
          </a:stretch>
        </p:blipFill>
        <p:spPr>
          <a:xfrm>
            <a:off x="1197087" y="1048902"/>
            <a:ext cx="6749826" cy="34026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0"/>
          <p:cNvSpPr txBox="1"/>
          <p:nvPr>
            <p:ph type="title"/>
          </p:nvPr>
        </p:nvSpPr>
        <p:spPr>
          <a:xfrm>
            <a:off x="1026200" y="50927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Flowchart</a:t>
            </a:r>
            <a:endParaRPr/>
          </a:p>
        </p:txBody>
      </p:sp>
      <p:cxnSp>
        <p:nvCxnSpPr>
          <p:cNvPr id="219" name="Google Shape;219;p4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20" name="Google Shape;220;p40"/>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
        <p:nvSpPr>
          <p:cNvPr id="221" name="Google Shape;221;p40"/>
          <p:cNvSpPr/>
          <p:nvPr/>
        </p:nvSpPr>
        <p:spPr>
          <a:xfrm>
            <a:off x="-187650" y="4854800"/>
            <a:ext cx="1745700" cy="288600"/>
          </a:xfrm>
          <a:prstGeom prst="chevron">
            <a:avLst>
              <a:gd fmla="val 50000" name="adj"/>
            </a:avLst>
          </a:prstGeom>
          <a:gradFill>
            <a:gsLst>
              <a:gs pos="0">
                <a:srgbClr val="F1C232"/>
              </a:gs>
              <a:gs pos="100000">
                <a:schemeClr val="lt2"/>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Purpose &amp; Objectives</a:t>
            </a:r>
            <a:endParaRPr sz="800">
              <a:solidFill>
                <a:srgbClr val="212121"/>
              </a:solidFill>
            </a:endParaRPr>
          </a:p>
        </p:txBody>
      </p:sp>
      <p:sp>
        <p:nvSpPr>
          <p:cNvPr id="222" name="Google Shape;222;p40"/>
          <p:cNvSpPr/>
          <p:nvPr/>
        </p:nvSpPr>
        <p:spPr>
          <a:xfrm>
            <a:off x="1360560"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212121"/>
                </a:solidFill>
              </a:rPr>
              <a:t>Model Flowchart</a:t>
            </a:r>
            <a:endParaRPr b="1" sz="800">
              <a:solidFill>
                <a:srgbClr val="212121"/>
              </a:solidFill>
            </a:endParaRPr>
          </a:p>
        </p:txBody>
      </p:sp>
      <p:sp>
        <p:nvSpPr>
          <p:cNvPr id="223" name="Google Shape;223;p40"/>
          <p:cNvSpPr/>
          <p:nvPr/>
        </p:nvSpPr>
        <p:spPr>
          <a:xfrm>
            <a:off x="2923714"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Beneish Model</a:t>
            </a:r>
            <a:endParaRPr sz="800"/>
          </a:p>
        </p:txBody>
      </p:sp>
      <p:sp>
        <p:nvSpPr>
          <p:cNvPr id="224" name="Google Shape;224;p40"/>
          <p:cNvSpPr/>
          <p:nvPr/>
        </p:nvSpPr>
        <p:spPr>
          <a:xfrm>
            <a:off x="4476931"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Data Insights</a:t>
            </a:r>
            <a:endParaRPr sz="800">
              <a:solidFill>
                <a:schemeClr val="lt1"/>
              </a:solidFill>
            </a:endParaRPr>
          </a:p>
        </p:txBody>
      </p:sp>
      <p:sp>
        <p:nvSpPr>
          <p:cNvPr id="225" name="Google Shape;225;p40"/>
          <p:cNvSpPr/>
          <p:nvPr/>
        </p:nvSpPr>
        <p:spPr>
          <a:xfrm>
            <a:off x="6035078"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Model Evaluation</a:t>
            </a:r>
            <a:endParaRPr sz="800"/>
          </a:p>
        </p:txBody>
      </p:sp>
      <p:sp>
        <p:nvSpPr>
          <p:cNvPr id="226" name="Google Shape;226;p40"/>
          <p:cNvSpPr/>
          <p:nvPr/>
        </p:nvSpPr>
        <p:spPr>
          <a:xfrm>
            <a:off x="7593302"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Next Steps</a:t>
            </a:r>
            <a:endParaRPr sz="800"/>
          </a:p>
        </p:txBody>
      </p:sp>
      <p:sp>
        <p:nvSpPr>
          <p:cNvPr id="227" name="Google Shape;227;p40"/>
          <p:cNvSpPr txBox="1"/>
          <p:nvPr/>
        </p:nvSpPr>
        <p:spPr>
          <a:xfrm>
            <a:off x="7982200" y="4563200"/>
            <a:ext cx="1057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Montserrat"/>
                <a:ea typeface="Montserrat"/>
                <a:cs typeface="Montserrat"/>
                <a:sym typeface="Montserrat"/>
              </a:rPr>
              <a:t>Speaker: Ella</a:t>
            </a:r>
            <a:endParaRPr sz="700">
              <a:solidFill>
                <a:schemeClr val="lt1"/>
              </a:solidFill>
              <a:latin typeface="Montserrat"/>
              <a:ea typeface="Montserrat"/>
              <a:cs typeface="Montserrat"/>
              <a:sym typeface="Montserrat"/>
            </a:endParaRPr>
          </a:p>
        </p:txBody>
      </p:sp>
      <p:pic>
        <p:nvPicPr>
          <p:cNvPr id="228" name="Google Shape;228;p40"/>
          <p:cNvPicPr preferRelativeResize="0"/>
          <p:nvPr/>
        </p:nvPicPr>
        <p:blipFill>
          <a:blip r:embed="rId3">
            <a:alphaModFix/>
          </a:blip>
          <a:stretch>
            <a:fillRect/>
          </a:stretch>
        </p:blipFill>
        <p:spPr>
          <a:xfrm>
            <a:off x="1253775" y="1053800"/>
            <a:ext cx="6636452" cy="35093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1"/>
          <p:cNvSpPr txBox="1"/>
          <p:nvPr>
            <p:ph type="title"/>
          </p:nvPr>
        </p:nvSpPr>
        <p:spPr>
          <a:xfrm>
            <a:off x="1026200" y="50927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Beneish Model</a:t>
            </a:r>
            <a:endParaRPr/>
          </a:p>
        </p:txBody>
      </p:sp>
      <p:sp>
        <p:nvSpPr>
          <p:cNvPr id="234" name="Google Shape;234;p41"/>
          <p:cNvSpPr txBox="1"/>
          <p:nvPr>
            <p:ph idx="1" type="body"/>
          </p:nvPr>
        </p:nvSpPr>
        <p:spPr>
          <a:xfrm>
            <a:off x="533950" y="1132700"/>
            <a:ext cx="5217600" cy="3430500"/>
          </a:xfrm>
          <a:prstGeom prst="rect">
            <a:avLst/>
          </a:prstGeom>
        </p:spPr>
        <p:txBody>
          <a:bodyPr anchorCtr="0" anchor="t" bIns="91425" lIns="91425" spcFirstLastPara="1" rIns="91425" wrap="square" tIns="91425">
            <a:noAutofit/>
          </a:bodyPr>
          <a:lstStyle/>
          <a:p>
            <a:pPr indent="-333375" lvl="0" marL="457200" rtl="0" algn="l">
              <a:lnSpc>
                <a:spcPct val="115000"/>
              </a:lnSpc>
              <a:spcBef>
                <a:spcPts val="0"/>
              </a:spcBef>
              <a:spcAft>
                <a:spcPts val="0"/>
              </a:spcAft>
              <a:buSzPts val="1650"/>
              <a:buChar char="❖"/>
            </a:pPr>
            <a:r>
              <a:rPr lang="en" sz="1650"/>
              <a:t>Used to identify manipulation in financial statements</a:t>
            </a:r>
            <a:endParaRPr sz="1650"/>
          </a:p>
          <a:p>
            <a:pPr indent="-333375" lvl="0" marL="457200" rtl="0" algn="l">
              <a:lnSpc>
                <a:spcPct val="115000"/>
              </a:lnSpc>
              <a:spcBef>
                <a:spcPts val="600"/>
              </a:spcBef>
              <a:spcAft>
                <a:spcPts val="0"/>
              </a:spcAft>
              <a:buSzPts val="1650"/>
              <a:buChar char="❖"/>
            </a:pPr>
            <a:r>
              <a:rPr i="1" lang="en" sz="1650"/>
              <a:t>“The Detection of Earnings Manipulation” </a:t>
            </a:r>
            <a:r>
              <a:rPr lang="en" sz="1650"/>
              <a:t>(Prof. M.Beneish,1999)</a:t>
            </a:r>
            <a:endParaRPr sz="1650"/>
          </a:p>
          <a:p>
            <a:pPr indent="-333375" lvl="0" marL="457200" rtl="0" algn="l">
              <a:lnSpc>
                <a:spcPct val="115000"/>
              </a:lnSpc>
              <a:spcBef>
                <a:spcPts val="600"/>
              </a:spcBef>
              <a:spcAft>
                <a:spcPts val="0"/>
              </a:spcAft>
              <a:buSzPts val="1650"/>
              <a:buChar char="❖"/>
            </a:pPr>
            <a:r>
              <a:rPr lang="en" sz="1650"/>
              <a:t>Model generates a ‘Manipulation score’ (M-Score)</a:t>
            </a:r>
            <a:endParaRPr sz="1650"/>
          </a:p>
          <a:p>
            <a:pPr indent="-333375" lvl="0" marL="457200" rtl="0" algn="l">
              <a:lnSpc>
                <a:spcPct val="115000"/>
              </a:lnSpc>
              <a:spcBef>
                <a:spcPts val="600"/>
              </a:spcBef>
              <a:spcAft>
                <a:spcPts val="0"/>
              </a:spcAft>
              <a:buSzPts val="1650"/>
              <a:buChar char="❖"/>
            </a:pPr>
            <a:r>
              <a:rPr lang="en" sz="1650"/>
              <a:t>Detects the likelihood of manipulation</a:t>
            </a:r>
            <a:endParaRPr sz="1650"/>
          </a:p>
          <a:p>
            <a:pPr indent="-333375" lvl="0" marL="457200" rtl="0" algn="l">
              <a:lnSpc>
                <a:spcPct val="115000"/>
              </a:lnSpc>
              <a:spcBef>
                <a:spcPts val="600"/>
              </a:spcBef>
              <a:spcAft>
                <a:spcPts val="0"/>
              </a:spcAft>
              <a:buSzPts val="1650"/>
              <a:buChar char="❖"/>
            </a:pPr>
            <a:r>
              <a:rPr lang="en" sz="1650"/>
              <a:t>Aimed to identify specific periods a company manipulated data</a:t>
            </a:r>
            <a:endParaRPr sz="1650"/>
          </a:p>
          <a:p>
            <a:pPr indent="-333375" lvl="0" marL="457200" rtl="0" algn="l">
              <a:lnSpc>
                <a:spcPct val="115000"/>
              </a:lnSpc>
              <a:spcBef>
                <a:spcPts val="600"/>
              </a:spcBef>
              <a:spcAft>
                <a:spcPts val="600"/>
              </a:spcAft>
              <a:buSzPts val="1650"/>
              <a:buChar char="❖"/>
            </a:pPr>
            <a:r>
              <a:rPr lang="en" sz="1650"/>
              <a:t>Based on 8 Financial Ratios</a:t>
            </a:r>
            <a:endParaRPr sz="1650"/>
          </a:p>
        </p:txBody>
      </p:sp>
      <p:cxnSp>
        <p:nvCxnSpPr>
          <p:cNvPr id="235" name="Google Shape;235;p4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36" name="Google Shape;236;p41"/>
          <p:cNvSpPr/>
          <p:nvPr/>
        </p:nvSpPr>
        <p:spPr>
          <a:xfrm>
            <a:off x="-187650" y="4854800"/>
            <a:ext cx="1745700" cy="288600"/>
          </a:xfrm>
          <a:prstGeom prst="chevron">
            <a:avLst>
              <a:gd fmla="val 50000" name="adj"/>
            </a:avLst>
          </a:prstGeom>
          <a:gradFill>
            <a:gsLst>
              <a:gs pos="0">
                <a:srgbClr val="F1C232"/>
              </a:gs>
              <a:gs pos="100000">
                <a:schemeClr val="lt2"/>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Purpose &amp; Objectives</a:t>
            </a:r>
            <a:endParaRPr sz="800">
              <a:solidFill>
                <a:srgbClr val="212121"/>
              </a:solidFill>
            </a:endParaRPr>
          </a:p>
        </p:txBody>
      </p:sp>
      <p:sp>
        <p:nvSpPr>
          <p:cNvPr id="237" name="Google Shape;237;p41"/>
          <p:cNvSpPr/>
          <p:nvPr/>
        </p:nvSpPr>
        <p:spPr>
          <a:xfrm>
            <a:off x="1360560"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Model Flowchart</a:t>
            </a:r>
            <a:endParaRPr sz="800">
              <a:solidFill>
                <a:srgbClr val="212121"/>
              </a:solidFill>
            </a:endParaRPr>
          </a:p>
        </p:txBody>
      </p:sp>
      <p:sp>
        <p:nvSpPr>
          <p:cNvPr id="238" name="Google Shape;238;p41"/>
          <p:cNvSpPr/>
          <p:nvPr/>
        </p:nvSpPr>
        <p:spPr>
          <a:xfrm>
            <a:off x="2923714"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212121"/>
                </a:solidFill>
              </a:rPr>
              <a:t>Beneish Model</a:t>
            </a:r>
            <a:endParaRPr b="1" sz="800">
              <a:solidFill>
                <a:srgbClr val="212121"/>
              </a:solidFill>
            </a:endParaRPr>
          </a:p>
        </p:txBody>
      </p:sp>
      <p:sp>
        <p:nvSpPr>
          <p:cNvPr id="239" name="Google Shape;239;p41"/>
          <p:cNvSpPr/>
          <p:nvPr/>
        </p:nvSpPr>
        <p:spPr>
          <a:xfrm>
            <a:off x="4476931"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Data Insights</a:t>
            </a:r>
            <a:endParaRPr sz="800">
              <a:solidFill>
                <a:schemeClr val="lt1"/>
              </a:solidFill>
            </a:endParaRPr>
          </a:p>
        </p:txBody>
      </p:sp>
      <p:sp>
        <p:nvSpPr>
          <p:cNvPr id="240" name="Google Shape;240;p41"/>
          <p:cNvSpPr/>
          <p:nvPr/>
        </p:nvSpPr>
        <p:spPr>
          <a:xfrm>
            <a:off x="6035078"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Model Evaluation</a:t>
            </a:r>
            <a:endParaRPr sz="800"/>
          </a:p>
        </p:txBody>
      </p:sp>
      <p:sp>
        <p:nvSpPr>
          <p:cNvPr id="241" name="Google Shape;241;p41"/>
          <p:cNvSpPr/>
          <p:nvPr/>
        </p:nvSpPr>
        <p:spPr>
          <a:xfrm>
            <a:off x="7593302"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Next Steps</a:t>
            </a:r>
            <a:endParaRPr sz="800"/>
          </a:p>
        </p:txBody>
      </p:sp>
      <p:sp>
        <p:nvSpPr>
          <p:cNvPr id="242" name="Google Shape;242;p41"/>
          <p:cNvSpPr txBox="1"/>
          <p:nvPr/>
        </p:nvSpPr>
        <p:spPr>
          <a:xfrm>
            <a:off x="7982200" y="4563200"/>
            <a:ext cx="1057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Montserrat"/>
                <a:ea typeface="Montserrat"/>
                <a:cs typeface="Montserrat"/>
                <a:sym typeface="Montserrat"/>
              </a:rPr>
              <a:t>Speaker: Keerthana</a:t>
            </a:r>
            <a:endParaRPr sz="700">
              <a:solidFill>
                <a:schemeClr val="lt1"/>
              </a:solidFill>
              <a:latin typeface="Montserrat"/>
              <a:ea typeface="Montserrat"/>
              <a:cs typeface="Montserrat"/>
              <a:sym typeface="Montserrat"/>
            </a:endParaRPr>
          </a:p>
        </p:txBody>
      </p:sp>
      <p:pic>
        <p:nvPicPr>
          <p:cNvPr id="243" name="Google Shape;243;p41"/>
          <p:cNvPicPr preferRelativeResize="0"/>
          <p:nvPr/>
        </p:nvPicPr>
        <p:blipFill rotWithShape="1">
          <a:blip r:embed="rId3">
            <a:alphaModFix/>
          </a:blip>
          <a:srcRect b="0" l="0" r="29760" t="0"/>
          <a:stretch/>
        </p:blipFill>
        <p:spPr>
          <a:xfrm>
            <a:off x="5765125" y="1453638"/>
            <a:ext cx="3274274" cy="2236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2"/>
          <p:cNvSpPr txBox="1"/>
          <p:nvPr>
            <p:ph idx="1" type="subTitle"/>
          </p:nvPr>
        </p:nvSpPr>
        <p:spPr>
          <a:xfrm>
            <a:off x="524125" y="3052625"/>
            <a:ext cx="2266200" cy="11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Dramatic change (increase) - Revenue Manipulation</a:t>
            </a:r>
            <a:endParaRPr/>
          </a:p>
        </p:txBody>
      </p:sp>
      <p:sp>
        <p:nvSpPr>
          <p:cNvPr id="249" name="Google Shape;249;p42"/>
          <p:cNvSpPr txBox="1"/>
          <p:nvPr>
            <p:ph idx="3" type="title"/>
          </p:nvPr>
        </p:nvSpPr>
        <p:spPr>
          <a:xfrm>
            <a:off x="2790250" y="2247975"/>
            <a:ext cx="1991700" cy="73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Gross Margin Index</a:t>
            </a:r>
            <a:endParaRPr/>
          </a:p>
        </p:txBody>
      </p:sp>
      <p:sp>
        <p:nvSpPr>
          <p:cNvPr id="250" name="Google Shape;250;p42"/>
          <p:cNvSpPr txBox="1"/>
          <p:nvPr>
            <p:ph idx="4" type="subTitle"/>
          </p:nvPr>
        </p:nvSpPr>
        <p:spPr>
          <a:xfrm>
            <a:off x="2847426" y="3065325"/>
            <a:ext cx="1821900" cy="11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Deterioration in earnings, inflation in profits</a:t>
            </a:r>
            <a:endParaRPr/>
          </a:p>
        </p:txBody>
      </p:sp>
      <p:sp>
        <p:nvSpPr>
          <p:cNvPr id="251" name="Google Shape;251;p42"/>
          <p:cNvSpPr txBox="1"/>
          <p:nvPr>
            <p:ph idx="5" type="title"/>
          </p:nvPr>
        </p:nvSpPr>
        <p:spPr>
          <a:xfrm>
            <a:off x="4781950" y="2307250"/>
            <a:ext cx="1896600" cy="66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Asset Quality Index</a:t>
            </a:r>
            <a:endParaRPr/>
          </a:p>
        </p:txBody>
      </p:sp>
      <p:sp>
        <p:nvSpPr>
          <p:cNvPr id="252" name="Google Shape;252;p42"/>
          <p:cNvSpPr txBox="1"/>
          <p:nvPr>
            <p:ph idx="6" type="subTitle"/>
          </p:nvPr>
        </p:nvSpPr>
        <p:spPr>
          <a:xfrm>
            <a:off x="4669450" y="3010450"/>
            <a:ext cx="2104500" cy="11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Excessive capitalisation costs</a:t>
            </a:r>
            <a:endParaRPr/>
          </a:p>
        </p:txBody>
      </p:sp>
      <p:sp>
        <p:nvSpPr>
          <p:cNvPr id="253" name="Google Shape;253;p42"/>
          <p:cNvSpPr txBox="1"/>
          <p:nvPr>
            <p:ph idx="7" type="title"/>
          </p:nvPr>
        </p:nvSpPr>
        <p:spPr>
          <a:xfrm>
            <a:off x="6761900" y="2307250"/>
            <a:ext cx="1991700" cy="66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Sales Growth Index</a:t>
            </a:r>
            <a:endParaRPr/>
          </a:p>
        </p:txBody>
      </p:sp>
      <p:sp>
        <p:nvSpPr>
          <p:cNvPr id="254" name="Google Shape;254;p42"/>
          <p:cNvSpPr txBox="1"/>
          <p:nvPr>
            <p:ph idx="8" type="subTitle"/>
          </p:nvPr>
        </p:nvSpPr>
        <p:spPr>
          <a:xfrm>
            <a:off x="6774075" y="2933475"/>
            <a:ext cx="2036700" cy="11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Drastic change between periods- manipulation in earnings</a:t>
            </a:r>
            <a:endParaRPr/>
          </a:p>
        </p:txBody>
      </p:sp>
      <p:sp>
        <p:nvSpPr>
          <p:cNvPr id="255" name="Google Shape;255;p42"/>
          <p:cNvSpPr/>
          <p:nvPr/>
        </p:nvSpPr>
        <p:spPr>
          <a:xfrm>
            <a:off x="1256050" y="1297125"/>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 name="Google Shape;256;p4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57" name="Google Shape;257;p42"/>
          <p:cNvSpPr txBox="1"/>
          <p:nvPr>
            <p:ph idx="2" type="title"/>
          </p:nvPr>
        </p:nvSpPr>
        <p:spPr>
          <a:xfrm>
            <a:off x="1117000" y="1514475"/>
            <a:ext cx="1150500" cy="4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DSRI</a:t>
            </a:r>
            <a:endParaRPr/>
          </a:p>
        </p:txBody>
      </p:sp>
      <p:sp>
        <p:nvSpPr>
          <p:cNvPr id="258" name="Google Shape;258;p42"/>
          <p:cNvSpPr/>
          <p:nvPr/>
        </p:nvSpPr>
        <p:spPr>
          <a:xfrm>
            <a:off x="3343150" y="1297125"/>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2"/>
          <p:cNvSpPr txBox="1"/>
          <p:nvPr>
            <p:ph idx="2" type="title"/>
          </p:nvPr>
        </p:nvSpPr>
        <p:spPr>
          <a:xfrm>
            <a:off x="3204100" y="1514475"/>
            <a:ext cx="1150500" cy="4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GMI</a:t>
            </a:r>
            <a:endParaRPr/>
          </a:p>
        </p:txBody>
      </p:sp>
      <p:sp>
        <p:nvSpPr>
          <p:cNvPr id="260" name="Google Shape;260;p42"/>
          <p:cNvSpPr/>
          <p:nvPr/>
        </p:nvSpPr>
        <p:spPr>
          <a:xfrm>
            <a:off x="5227913" y="1297125"/>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2"/>
          <p:cNvSpPr txBox="1"/>
          <p:nvPr>
            <p:ph idx="2" type="title"/>
          </p:nvPr>
        </p:nvSpPr>
        <p:spPr>
          <a:xfrm>
            <a:off x="5088863" y="1514475"/>
            <a:ext cx="1150500" cy="4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AQI</a:t>
            </a:r>
            <a:endParaRPr/>
          </a:p>
        </p:txBody>
      </p:sp>
      <p:sp>
        <p:nvSpPr>
          <p:cNvPr id="262" name="Google Shape;262;p42"/>
          <p:cNvSpPr/>
          <p:nvPr/>
        </p:nvSpPr>
        <p:spPr>
          <a:xfrm>
            <a:off x="7321550" y="1297150"/>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2"/>
          <p:cNvSpPr txBox="1"/>
          <p:nvPr>
            <p:ph idx="2" type="title"/>
          </p:nvPr>
        </p:nvSpPr>
        <p:spPr>
          <a:xfrm>
            <a:off x="7182500" y="1514500"/>
            <a:ext cx="1150500" cy="4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SGI</a:t>
            </a:r>
            <a:endParaRPr/>
          </a:p>
        </p:txBody>
      </p:sp>
      <p:sp>
        <p:nvSpPr>
          <p:cNvPr id="264" name="Google Shape;264;p42"/>
          <p:cNvSpPr txBox="1"/>
          <p:nvPr/>
        </p:nvSpPr>
        <p:spPr>
          <a:xfrm>
            <a:off x="192250" y="2271550"/>
            <a:ext cx="300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Montserrat ExtraBold"/>
                <a:ea typeface="Montserrat ExtraBold"/>
                <a:cs typeface="Montserrat ExtraBold"/>
                <a:sym typeface="Montserrat ExtraBold"/>
              </a:rPr>
              <a:t>Days Sales in </a:t>
            </a:r>
            <a:r>
              <a:rPr lang="en" sz="1800">
                <a:solidFill>
                  <a:schemeClr val="lt1"/>
                </a:solidFill>
                <a:latin typeface="Montserrat ExtraBold"/>
                <a:ea typeface="Montserrat ExtraBold"/>
                <a:cs typeface="Montserrat ExtraBold"/>
                <a:sym typeface="Montserrat ExtraBold"/>
              </a:rPr>
              <a:t>Receivable</a:t>
            </a:r>
            <a:r>
              <a:rPr lang="en" sz="1800">
                <a:solidFill>
                  <a:schemeClr val="lt1"/>
                </a:solidFill>
                <a:latin typeface="Montserrat ExtraBold"/>
                <a:ea typeface="Montserrat ExtraBold"/>
                <a:cs typeface="Montserrat ExtraBold"/>
                <a:sym typeface="Montserrat ExtraBold"/>
              </a:rPr>
              <a:t> Index</a:t>
            </a:r>
            <a:endParaRPr/>
          </a:p>
        </p:txBody>
      </p:sp>
      <p:sp>
        <p:nvSpPr>
          <p:cNvPr id="265" name="Google Shape;265;p42"/>
          <p:cNvSpPr/>
          <p:nvPr/>
        </p:nvSpPr>
        <p:spPr>
          <a:xfrm>
            <a:off x="-187650" y="4854800"/>
            <a:ext cx="1745700" cy="288600"/>
          </a:xfrm>
          <a:prstGeom prst="chevron">
            <a:avLst>
              <a:gd fmla="val 50000" name="adj"/>
            </a:avLst>
          </a:prstGeom>
          <a:gradFill>
            <a:gsLst>
              <a:gs pos="0">
                <a:srgbClr val="F1C232"/>
              </a:gs>
              <a:gs pos="100000">
                <a:schemeClr val="lt2"/>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Purpose &amp; Objectives</a:t>
            </a:r>
            <a:endParaRPr sz="800">
              <a:solidFill>
                <a:srgbClr val="212121"/>
              </a:solidFill>
            </a:endParaRPr>
          </a:p>
        </p:txBody>
      </p:sp>
      <p:sp>
        <p:nvSpPr>
          <p:cNvPr id="266" name="Google Shape;266;p42"/>
          <p:cNvSpPr/>
          <p:nvPr/>
        </p:nvSpPr>
        <p:spPr>
          <a:xfrm>
            <a:off x="1360560"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Model Flowchart</a:t>
            </a:r>
            <a:endParaRPr sz="800">
              <a:solidFill>
                <a:srgbClr val="212121"/>
              </a:solidFill>
            </a:endParaRPr>
          </a:p>
        </p:txBody>
      </p:sp>
      <p:sp>
        <p:nvSpPr>
          <p:cNvPr id="267" name="Google Shape;267;p42"/>
          <p:cNvSpPr/>
          <p:nvPr/>
        </p:nvSpPr>
        <p:spPr>
          <a:xfrm>
            <a:off x="2923714"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212121"/>
                </a:solidFill>
              </a:rPr>
              <a:t>Beneish Model</a:t>
            </a:r>
            <a:endParaRPr b="1" sz="800">
              <a:solidFill>
                <a:srgbClr val="212121"/>
              </a:solidFill>
            </a:endParaRPr>
          </a:p>
        </p:txBody>
      </p:sp>
      <p:sp>
        <p:nvSpPr>
          <p:cNvPr id="268" name="Google Shape;268;p42"/>
          <p:cNvSpPr/>
          <p:nvPr/>
        </p:nvSpPr>
        <p:spPr>
          <a:xfrm>
            <a:off x="4476931"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Data Insights</a:t>
            </a:r>
            <a:endParaRPr sz="800">
              <a:solidFill>
                <a:schemeClr val="lt1"/>
              </a:solidFill>
            </a:endParaRPr>
          </a:p>
        </p:txBody>
      </p:sp>
      <p:sp>
        <p:nvSpPr>
          <p:cNvPr id="269" name="Google Shape;269;p42"/>
          <p:cNvSpPr/>
          <p:nvPr/>
        </p:nvSpPr>
        <p:spPr>
          <a:xfrm>
            <a:off x="6035078"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Model Evaluation</a:t>
            </a:r>
            <a:endParaRPr sz="800"/>
          </a:p>
        </p:txBody>
      </p:sp>
      <p:sp>
        <p:nvSpPr>
          <p:cNvPr id="270" name="Google Shape;270;p42"/>
          <p:cNvSpPr/>
          <p:nvPr/>
        </p:nvSpPr>
        <p:spPr>
          <a:xfrm>
            <a:off x="7593302"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Next Steps</a:t>
            </a:r>
            <a:endParaRPr sz="800"/>
          </a:p>
        </p:txBody>
      </p:sp>
      <p:sp>
        <p:nvSpPr>
          <p:cNvPr id="271" name="Google Shape;271;p42"/>
          <p:cNvSpPr txBox="1"/>
          <p:nvPr/>
        </p:nvSpPr>
        <p:spPr>
          <a:xfrm>
            <a:off x="7982200" y="4563200"/>
            <a:ext cx="1057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Montserrat"/>
                <a:ea typeface="Montserrat"/>
                <a:cs typeface="Montserrat"/>
                <a:sym typeface="Montserrat"/>
              </a:rPr>
              <a:t>Speaker: Keerthana</a:t>
            </a:r>
            <a:endParaRPr sz="700">
              <a:solidFill>
                <a:schemeClr val="lt1"/>
              </a:solidFill>
              <a:latin typeface="Montserrat"/>
              <a:ea typeface="Montserrat"/>
              <a:cs typeface="Montserrat"/>
              <a:sym typeface="Montserrat"/>
            </a:endParaRPr>
          </a:p>
        </p:txBody>
      </p:sp>
      <p:sp>
        <p:nvSpPr>
          <p:cNvPr id="272" name="Google Shape;272;p42"/>
          <p:cNvSpPr txBox="1"/>
          <p:nvPr>
            <p:ph type="title"/>
          </p:nvPr>
        </p:nvSpPr>
        <p:spPr>
          <a:xfrm>
            <a:off x="1026200" y="50927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Beneish Model: Financial Ratios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3"/>
          <p:cNvSpPr txBox="1"/>
          <p:nvPr>
            <p:ph idx="1" type="subTitle"/>
          </p:nvPr>
        </p:nvSpPr>
        <p:spPr>
          <a:xfrm>
            <a:off x="524125" y="3052625"/>
            <a:ext cx="2266200" cy="11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Depreciation rate has been lowered due to increase in income</a:t>
            </a:r>
            <a:endParaRPr/>
          </a:p>
        </p:txBody>
      </p:sp>
      <p:sp>
        <p:nvSpPr>
          <p:cNvPr id="278" name="Google Shape;278;p43"/>
          <p:cNvSpPr txBox="1"/>
          <p:nvPr>
            <p:ph idx="3" type="title"/>
          </p:nvPr>
        </p:nvSpPr>
        <p:spPr>
          <a:xfrm>
            <a:off x="2479775" y="2117063"/>
            <a:ext cx="2557200" cy="103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Sales,General &amp; Administrative Expense Index</a:t>
            </a:r>
            <a:endParaRPr/>
          </a:p>
        </p:txBody>
      </p:sp>
      <p:sp>
        <p:nvSpPr>
          <p:cNvPr id="279" name="Google Shape;279;p43"/>
          <p:cNvSpPr txBox="1"/>
          <p:nvPr>
            <p:ph idx="4" type="subTitle"/>
          </p:nvPr>
        </p:nvSpPr>
        <p:spPr>
          <a:xfrm>
            <a:off x="2790125" y="3065325"/>
            <a:ext cx="1991700" cy="11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Major change (decreased) between periods - earnings manipulated</a:t>
            </a:r>
            <a:endParaRPr/>
          </a:p>
        </p:txBody>
      </p:sp>
      <p:sp>
        <p:nvSpPr>
          <p:cNvPr id="280" name="Google Shape;280;p43"/>
          <p:cNvSpPr txBox="1"/>
          <p:nvPr>
            <p:ph idx="5" type="title"/>
          </p:nvPr>
        </p:nvSpPr>
        <p:spPr>
          <a:xfrm>
            <a:off x="4781950" y="2307250"/>
            <a:ext cx="1991700" cy="66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Total </a:t>
            </a:r>
            <a:r>
              <a:rPr lang="en"/>
              <a:t>Accruals</a:t>
            </a:r>
            <a:r>
              <a:rPr lang="en"/>
              <a:t> to Total Assets</a:t>
            </a:r>
            <a:endParaRPr/>
          </a:p>
        </p:txBody>
      </p:sp>
      <p:sp>
        <p:nvSpPr>
          <p:cNvPr id="281" name="Google Shape;281;p43"/>
          <p:cNvSpPr txBox="1"/>
          <p:nvPr>
            <p:ph idx="6" type="subTitle"/>
          </p:nvPr>
        </p:nvSpPr>
        <p:spPr>
          <a:xfrm>
            <a:off x="4669450" y="3010450"/>
            <a:ext cx="2104500" cy="11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Higher positive accruals means higher likelihood of manipulation</a:t>
            </a:r>
            <a:endParaRPr/>
          </a:p>
        </p:txBody>
      </p:sp>
      <p:sp>
        <p:nvSpPr>
          <p:cNvPr id="282" name="Google Shape;282;p43"/>
          <p:cNvSpPr txBox="1"/>
          <p:nvPr>
            <p:ph idx="7" type="title"/>
          </p:nvPr>
        </p:nvSpPr>
        <p:spPr>
          <a:xfrm>
            <a:off x="6796575" y="2307250"/>
            <a:ext cx="1991700" cy="66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Leverage</a:t>
            </a:r>
            <a:r>
              <a:rPr lang="en"/>
              <a:t> Index</a:t>
            </a:r>
            <a:endParaRPr/>
          </a:p>
        </p:txBody>
      </p:sp>
      <p:sp>
        <p:nvSpPr>
          <p:cNvPr id="283" name="Google Shape;283;p43"/>
          <p:cNvSpPr txBox="1"/>
          <p:nvPr>
            <p:ph idx="8" type="subTitle"/>
          </p:nvPr>
        </p:nvSpPr>
        <p:spPr>
          <a:xfrm>
            <a:off x="6774075" y="2933475"/>
            <a:ext cx="2036700" cy="11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Higher Leverage ratio, higher the possibility of manipulation</a:t>
            </a:r>
            <a:endParaRPr/>
          </a:p>
        </p:txBody>
      </p:sp>
      <p:sp>
        <p:nvSpPr>
          <p:cNvPr id="284" name="Google Shape;284;p43"/>
          <p:cNvSpPr/>
          <p:nvPr/>
        </p:nvSpPr>
        <p:spPr>
          <a:xfrm>
            <a:off x="1256050" y="1297125"/>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5" name="Google Shape;285;p4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86" name="Google Shape;286;p43"/>
          <p:cNvSpPr txBox="1"/>
          <p:nvPr>
            <p:ph idx="2" type="title"/>
          </p:nvPr>
        </p:nvSpPr>
        <p:spPr>
          <a:xfrm>
            <a:off x="1117000" y="1514475"/>
            <a:ext cx="1150500" cy="4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DEPI</a:t>
            </a:r>
            <a:endParaRPr/>
          </a:p>
        </p:txBody>
      </p:sp>
      <p:sp>
        <p:nvSpPr>
          <p:cNvPr id="287" name="Google Shape;287;p43"/>
          <p:cNvSpPr/>
          <p:nvPr/>
        </p:nvSpPr>
        <p:spPr>
          <a:xfrm>
            <a:off x="3343150" y="1297125"/>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3"/>
          <p:cNvSpPr txBox="1"/>
          <p:nvPr>
            <p:ph idx="2" type="title"/>
          </p:nvPr>
        </p:nvSpPr>
        <p:spPr>
          <a:xfrm>
            <a:off x="3204100" y="1514475"/>
            <a:ext cx="1150500" cy="4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SGAI</a:t>
            </a:r>
            <a:endParaRPr/>
          </a:p>
        </p:txBody>
      </p:sp>
      <p:sp>
        <p:nvSpPr>
          <p:cNvPr id="289" name="Google Shape;289;p43"/>
          <p:cNvSpPr/>
          <p:nvPr/>
        </p:nvSpPr>
        <p:spPr>
          <a:xfrm>
            <a:off x="5227913" y="1297125"/>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3"/>
          <p:cNvSpPr txBox="1"/>
          <p:nvPr>
            <p:ph idx="2" type="title"/>
          </p:nvPr>
        </p:nvSpPr>
        <p:spPr>
          <a:xfrm>
            <a:off x="5088863" y="1514475"/>
            <a:ext cx="1150500" cy="4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TATA</a:t>
            </a:r>
            <a:endParaRPr/>
          </a:p>
        </p:txBody>
      </p:sp>
      <p:sp>
        <p:nvSpPr>
          <p:cNvPr id="291" name="Google Shape;291;p43"/>
          <p:cNvSpPr txBox="1"/>
          <p:nvPr/>
        </p:nvSpPr>
        <p:spPr>
          <a:xfrm>
            <a:off x="661375" y="2241625"/>
            <a:ext cx="1991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Montserrat ExtraBold"/>
                <a:ea typeface="Montserrat ExtraBold"/>
                <a:cs typeface="Montserrat ExtraBold"/>
                <a:sym typeface="Montserrat ExtraBold"/>
              </a:rPr>
              <a:t>Depreciation Index</a:t>
            </a:r>
            <a:endParaRPr/>
          </a:p>
        </p:txBody>
      </p:sp>
      <p:sp>
        <p:nvSpPr>
          <p:cNvPr id="292" name="Google Shape;292;p43"/>
          <p:cNvSpPr/>
          <p:nvPr/>
        </p:nvSpPr>
        <p:spPr>
          <a:xfrm>
            <a:off x="-187650" y="4854800"/>
            <a:ext cx="1745700" cy="288600"/>
          </a:xfrm>
          <a:prstGeom prst="chevron">
            <a:avLst>
              <a:gd fmla="val 50000" name="adj"/>
            </a:avLst>
          </a:prstGeom>
          <a:gradFill>
            <a:gsLst>
              <a:gs pos="0">
                <a:srgbClr val="F1C232"/>
              </a:gs>
              <a:gs pos="100000">
                <a:schemeClr val="lt2"/>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Purpose &amp; Objectives</a:t>
            </a:r>
            <a:endParaRPr sz="800">
              <a:solidFill>
                <a:srgbClr val="212121"/>
              </a:solidFill>
            </a:endParaRPr>
          </a:p>
        </p:txBody>
      </p:sp>
      <p:sp>
        <p:nvSpPr>
          <p:cNvPr id="293" name="Google Shape;293;p43"/>
          <p:cNvSpPr/>
          <p:nvPr/>
        </p:nvSpPr>
        <p:spPr>
          <a:xfrm>
            <a:off x="1360560"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Model Flowchart</a:t>
            </a:r>
            <a:endParaRPr sz="800">
              <a:solidFill>
                <a:srgbClr val="212121"/>
              </a:solidFill>
            </a:endParaRPr>
          </a:p>
        </p:txBody>
      </p:sp>
      <p:sp>
        <p:nvSpPr>
          <p:cNvPr id="294" name="Google Shape;294;p43"/>
          <p:cNvSpPr/>
          <p:nvPr/>
        </p:nvSpPr>
        <p:spPr>
          <a:xfrm>
            <a:off x="2923714"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212121"/>
                </a:solidFill>
              </a:rPr>
              <a:t>Beneish Model</a:t>
            </a:r>
            <a:endParaRPr b="1" sz="800">
              <a:solidFill>
                <a:srgbClr val="212121"/>
              </a:solidFill>
            </a:endParaRPr>
          </a:p>
        </p:txBody>
      </p:sp>
      <p:sp>
        <p:nvSpPr>
          <p:cNvPr id="295" name="Google Shape;295;p43"/>
          <p:cNvSpPr/>
          <p:nvPr/>
        </p:nvSpPr>
        <p:spPr>
          <a:xfrm>
            <a:off x="4476931"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Data Insights</a:t>
            </a:r>
            <a:endParaRPr sz="800">
              <a:solidFill>
                <a:schemeClr val="lt1"/>
              </a:solidFill>
            </a:endParaRPr>
          </a:p>
        </p:txBody>
      </p:sp>
      <p:sp>
        <p:nvSpPr>
          <p:cNvPr id="296" name="Google Shape;296;p43"/>
          <p:cNvSpPr/>
          <p:nvPr/>
        </p:nvSpPr>
        <p:spPr>
          <a:xfrm>
            <a:off x="6035078"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Model Evaluation</a:t>
            </a:r>
            <a:endParaRPr sz="800"/>
          </a:p>
        </p:txBody>
      </p:sp>
      <p:sp>
        <p:nvSpPr>
          <p:cNvPr id="297" name="Google Shape;297;p43"/>
          <p:cNvSpPr/>
          <p:nvPr/>
        </p:nvSpPr>
        <p:spPr>
          <a:xfrm>
            <a:off x="7593302"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Next Steps</a:t>
            </a:r>
            <a:endParaRPr sz="800"/>
          </a:p>
        </p:txBody>
      </p:sp>
      <p:sp>
        <p:nvSpPr>
          <p:cNvPr id="298" name="Google Shape;298;p43"/>
          <p:cNvSpPr txBox="1"/>
          <p:nvPr/>
        </p:nvSpPr>
        <p:spPr>
          <a:xfrm>
            <a:off x="7982200" y="4563200"/>
            <a:ext cx="1057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Montserrat"/>
                <a:ea typeface="Montserrat"/>
                <a:cs typeface="Montserrat"/>
                <a:sym typeface="Montserrat"/>
              </a:rPr>
              <a:t>Speaker: Keerthana</a:t>
            </a:r>
            <a:endParaRPr sz="700">
              <a:solidFill>
                <a:schemeClr val="lt1"/>
              </a:solidFill>
              <a:latin typeface="Montserrat"/>
              <a:ea typeface="Montserrat"/>
              <a:cs typeface="Montserrat"/>
              <a:sym typeface="Montserrat"/>
            </a:endParaRPr>
          </a:p>
        </p:txBody>
      </p:sp>
      <p:sp>
        <p:nvSpPr>
          <p:cNvPr id="299" name="Google Shape;299;p43"/>
          <p:cNvSpPr txBox="1"/>
          <p:nvPr>
            <p:ph type="title"/>
          </p:nvPr>
        </p:nvSpPr>
        <p:spPr>
          <a:xfrm>
            <a:off x="1026200" y="50927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Beneish Model: Financial Ratios</a:t>
            </a:r>
            <a:endParaRPr/>
          </a:p>
        </p:txBody>
      </p:sp>
      <p:sp>
        <p:nvSpPr>
          <p:cNvPr id="300" name="Google Shape;300;p43"/>
          <p:cNvSpPr/>
          <p:nvPr/>
        </p:nvSpPr>
        <p:spPr>
          <a:xfrm>
            <a:off x="7321550" y="1297150"/>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3"/>
          <p:cNvSpPr txBox="1"/>
          <p:nvPr>
            <p:ph idx="2" type="title"/>
          </p:nvPr>
        </p:nvSpPr>
        <p:spPr>
          <a:xfrm>
            <a:off x="7182500" y="1514500"/>
            <a:ext cx="1150500" cy="4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LVGI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4"/>
          <p:cNvSpPr txBox="1"/>
          <p:nvPr>
            <p:ph type="title"/>
          </p:nvPr>
        </p:nvSpPr>
        <p:spPr>
          <a:xfrm>
            <a:off x="1026200" y="50927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Beneish Model: M-Score</a:t>
            </a:r>
            <a:endParaRPr/>
          </a:p>
        </p:txBody>
      </p:sp>
      <p:sp>
        <p:nvSpPr>
          <p:cNvPr id="307" name="Google Shape;307;p44"/>
          <p:cNvSpPr txBox="1"/>
          <p:nvPr>
            <p:ph idx="1" type="body"/>
          </p:nvPr>
        </p:nvSpPr>
        <p:spPr>
          <a:xfrm>
            <a:off x="286000" y="1774525"/>
            <a:ext cx="8686800" cy="1908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50">
              <a:highlight>
                <a:schemeClr val="accent3"/>
              </a:highlight>
            </a:endParaRPr>
          </a:p>
          <a:p>
            <a:pPr indent="0" lvl="0" marL="0" rtl="0" algn="l">
              <a:lnSpc>
                <a:spcPct val="115000"/>
              </a:lnSpc>
              <a:spcBef>
                <a:spcPts val="1600"/>
              </a:spcBef>
              <a:spcAft>
                <a:spcPts val="0"/>
              </a:spcAft>
              <a:buNone/>
            </a:pPr>
            <a:r>
              <a:t/>
            </a:r>
            <a:endParaRPr sz="1750">
              <a:highlight>
                <a:schemeClr val="accent3"/>
              </a:highlight>
            </a:endParaRPr>
          </a:p>
          <a:p>
            <a:pPr indent="0" lvl="0" marL="914400" rtl="0" algn="l">
              <a:lnSpc>
                <a:spcPct val="115000"/>
              </a:lnSpc>
              <a:spcBef>
                <a:spcPts val="1600"/>
              </a:spcBef>
              <a:spcAft>
                <a:spcPts val="0"/>
              </a:spcAft>
              <a:buNone/>
            </a:pPr>
            <a:r>
              <a:t/>
            </a:r>
            <a:endParaRPr sz="1750"/>
          </a:p>
          <a:p>
            <a:pPr indent="-339725" lvl="0" marL="914400" rtl="0" algn="l">
              <a:lnSpc>
                <a:spcPct val="115000"/>
              </a:lnSpc>
              <a:spcBef>
                <a:spcPts val="1600"/>
              </a:spcBef>
              <a:spcAft>
                <a:spcPts val="0"/>
              </a:spcAft>
              <a:buSzPts val="1750"/>
              <a:buChar char="❖"/>
            </a:pPr>
            <a:r>
              <a:rPr lang="en" sz="1750"/>
              <a:t>M-Score &gt; -1.78 (Earnings manipulation)</a:t>
            </a:r>
            <a:endParaRPr sz="1750"/>
          </a:p>
          <a:p>
            <a:pPr indent="-339725" lvl="0" marL="914400" rtl="0" algn="l">
              <a:lnSpc>
                <a:spcPct val="115000"/>
              </a:lnSpc>
              <a:spcBef>
                <a:spcPts val="0"/>
              </a:spcBef>
              <a:spcAft>
                <a:spcPts val="0"/>
              </a:spcAft>
              <a:buSzPts val="1750"/>
              <a:buChar char="❖"/>
            </a:pPr>
            <a:r>
              <a:rPr lang="en" sz="1750"/>
              <a:t>M-Score &lt; -1.78 (No manipulation)</a:t>
            </a:r>
            <a:endParaRPr sz="1750"/>
          </a:p>
        </p:txBody>
      </p:sp>
      <p:cxnSp>
        <p:nvCxnSpPr>
          <p:cNvPr id="308" name="Google Shape;308;p4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09" name="Google Shape;309;p44"/>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
        <p:nvSpPr>
          <p:cNvPr id="310" name="Google Shape;310;p44"/>
          <p:cNvSpPr/>
          <p:nvPr/>
        </p:nvSpPr>
        <p:spPr>
          <a:xfrm>
            <a:off x="-187650" y="4854800"/>
            <a:ext cx="1745700" cy="288600"/>
          </a:xfrm>
          <a:prstGeom prst="chevron">
            <a:avLst>
              <a:gd fmla="val 50000" name="adj"/>
            </a:avLst>
          </a:prstGeom>
          <a:gradFill>
            <a:gsLst>
              <a:gs pos="0">
                <a:srgbClr val="F1C232"/>
              </a:gs>
              <a:gs pos="100000">
                <a:schemeClr val="lt2"/>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Purpose &amp; Objectives</a:t>
            </a:r>
            <a:endParaRPr sz="800">
              <a:solidFill>
                <a:srgbClr val="212121"/>
              </a:solidFill>
            </a:endParaRPr>
          </a:p>
        </p:txBody>
      </p:sp>
      <p:sp>
        <p:nvSpPr>
          <p:cNvPr id="311" name="Google Shape;311;p44"/>
          <p:cNvSpPr/>
          <p:nvPr/>
        </p:nvSpPr>
        <p:spPr>
          <a:xfrm>
            <a:off x="1360560"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12121"/>
                </a:solidFill>
              </a:rPr>
              <a:t>Model Flowchart</a:t>
            </a:r>
            <a:endParaRPr sz="800">
              <a:solidFill>
                <a:srgbClr val="212121"/>
              </a:solidFill>
            </a:endParaRPr>
          </a:p>
        </p:txBody>
      </p:sp>
      <p:sp>
        <p:nvSpPr>
          <p:cNvPr id="312" name="Google Shape;312;p44"/>
          <p:cNvSpPr/>
          <p:nvPr/>
        </p:nvSpPr>
        <p:spPr>
          <a:xfrm>
            <a:off x="2923714" y="4854800"/>
            <a:ext cx="1745700" cy="288600"/>
          </a:xfrm>
          <a:prstGeom prst="chevron">
            <a:avLst>
              <a:gd fmla="val 50000" name="adj"/>
            </a:avLst>
          </a:prstGeom>
          <a:gradFill>
            <a:gsLst>
              <a:gs pos="0">
                <a:srgbClr val="F1C232"/>
              </a:gs>
              <a:gs pos="100000">
                <a:schemeClr val="l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212121"/>
                </a:solidFill>
              </a:rPr>
              <a:t>Beneish Model</a:t>
            </a:r>
            <a:endParaRPr b="1" sz="800">
              <a:solidFill>
                <a:srgbClr val="212121"/>
              </a:solidFill>
            </a:endParaRPr>
          </a:p>
        </p:txBody>
      </p:sp>
      <p:sp>
        <p:nvSpPr>
          <p:cNvPr id="313" name="Google Shape;313;p44"/>
          <p:cNvSpPr/>
          <p:nvPr/>
        </p:nvSpPr>
        <p:spPr>
          <a:xfrm>
            <a:off x="4476931"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Data Insights</a:t>
            </a:r>
            <a:endParaRPr sz="800">
              <a:solidFill>
                <a:schemeClr val="lt1"/>
              </a:solidFill>
            </a:endParaRPr>
          </a:p>
        </p:txBody>
      </p:sp>
      <p:sp>
        <p:nvSpPr>
          <p:cNvPr id="314" name="Google Shape;314;p44"/>
          <p:cNvSpPr/>
          <p:nvPr/>
        </p:nvSpPr>
        <p:spPr>
          <a:xfrm>
            <a:off x="6035078"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Model Evaluation</a:t>
            </a:r>
            <a:endParaRPr sz="800"/>
          </a:p>
        </p:txBody>
      </p:sp>
      <p:sp>
        <p:nvSpPr>
          <p:cNvPr id="315" name="Google Shape;315;p44"/>
          <p:cNvSpPr/>
          <p:nvPr/>
        </p:nvSpPr>
        <p:spPr>
          <a:xfrm>
            <a:off x="7593302" y="4854800"/>
            <a:ext cx="1745700" cy="288600"/>
          </a:xfrm>
          <a:prstGeom prst="chevron">
            <a:avLst>
              <a:gd fmla="val 50000" name="adj"/>
            </a:avLst>
          </a:prstGeom>
          <a:gradFill>
            <a:gsLst>
              <a:gs pos="0">
                <a:srgbClr val="BFBFBF"/>
              </a:gs>
              <a:gs pos="100000">
                <a:srgbClr val="73737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rPr>
              <a:t>Next Steps</a:t>
            </a:r>
            <a:endParaRPr sz="800"/>
          </a:p>
        </p:txBody>
      </p:sp>
      <p:sp>
        <p:nvSpPr>
          <p:cNvPr id="316" name="Google Shape;316;p44"/>
          <p:cNvSpPr txBox="1"/>
          <p:nvPr/>
        </p:nvSpPr>
        <p:spPr>
          <a:xfrm>
            <a:off x="7982200" y="4563200"/>
            <a:ext cx="1057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Montserrat"/>
                <a:ea typeface="Montserrat"/>
                <a:cs typeface="Montserrat"/>
                <a:sym typeface="Montserrat"/>
              </a:rPr>
              <a:t>Speaker: Keerthana</a:t>
            </a:r>
            <a:endParaRPr sz="700">
              <a:solidFill>
                <a:schemeClr val="lt1"/>
              </a:solidFill>
              <a:latin typeface="Montserrat"/>
              <a:ea typeface="Montserrat"/>
              <a:cs typeface="Montserrat"/>
              <a:sym typeface="Montserrat"/>
            </a:endParaRPr>
          </a:p>
        </p:txBody>
      </p:sp>
      <p:pic>
        <p:nvPicPr>
          <p:cNvPr id="317" name="Google Shape;317;p44"/>
          <p:cNvPicPr preferRelativeResize="0"/>
          <p:nvPr/>
        </p:nvPicPr>
        <p:blipFill>
          <a:blip r:embed="rId3">
            <a:alphaModFix/>
          </a:blip>
          <a:stretch>
            <a:fillRect/>
          </a:stretch>
        </p:blipFill>
        <p:spPr>
          <a:xfrm>
            <a:off x="650225" y="2180264"/>
            <a:ext cx="7843549" cy="782975"/>
          </a:xfrm>
          <a:prstGeom prst="rect">
            <a:avLst/>
          </a:prstGeom>
          <a:noFill/>
          <a:ln>
            <a:noFill/>
          </a:ln>
          <a:effectLst>
            <a:outerShdw blurRad="128588" rotWithShape="0" algn="bl" dir="5400000" dist="19050">
              <a:schemeClr val="accent4">
                <a:alpha val="89000"/>
              </a:scheme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